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3"/>
  </p:notesMasterIdLst>
  <p:sldIdLst>
    <p:sldId id="256" r:id="rId2"/>
    <p:sldId id="271" r:id="rId3"/>
    <p:sldId id="335" r:id="rId4"/>
    <p:sldId id="336" r:id="rId5"/>
    <p:sldId id="337" r:id="rId6"/>
    <p:sldId id="338" r:id="rId7"/>
    <p:sldId id="339" r:id="rId8"/>
    <p:sldId id="342" r:id="rId9"/>
    <p:sldId id="343" r:id="rId10"/>
    <p:sldId id="349" r:id="rId11"/>
    <p:sldId id="350" r:id="rId12"/>
    <p:sldId id="347" r:id="rId13"/>
    <p:sldId id="344" r:id="rId14"/>
    <p:sldId id="345" r:id="rId15"/>
    <p:sldId id="340" r:id="rId16"/>
    <p:sldId id="341" r:id="rId17"/>
    <p:sldId id="290" r:id="rId18"/>
    <p:sldId id="291" r:id="rId19"/>
    <p:sldId id="308" r:id="rId20"/>
    <p:sldId id="309" r:id="rId21"/>
    <p:sldId id="310" r:id="rId22"/>
    <p:sldId id="311" r:id="rId23"/>
    <p:sldId id="312" r:id="rId24"/>
    <p:sldId id="313" r:id="rId25"/>
    <p:sldId id="314" r:id="rId26"/>
    <p:sldId id="315" r:id="rId27"/>
    <p:sldId id="316" r:id="rId28"/>
    <p:sldId id="324" r:id="rId29"/>
    <p:sldId id="325" r:id="rId30"/>
    <p:sldId id="327" r:id="rId31"/>
    <p:sldId id="326" r:id="rId32"/>
    <p:sldId id="328" r:id="rId33"/>
    <p:sldId id="329" r:id="rId34"/>
    <p:sldId id="317" r:id="rId35"/>
    <p:sldId id="319" r:id="rId36"/>
    <p:sldId id="320" r:id="rId37"/>
    <p:sldId id="321" r:id="rId38"/>
    <p:sldId id="322" r:id="rId39"/>
    <p:sldId id="330" r:id="rId40"/>
    <p:sldId id="331" r:id="rId41"/>
    <p:sldId id="332" r:id="rId42"/>
    <p:sldId id="333" r:id="rId43"/>
    <p:sldId id="334" r:id="rId44"/>
    <p:sldId id="348" r:id="rId45"/>
    <p:sldId id="292" r:id="rId46"/>
    <p:sldId id="302" r:id="rId47"/>
    <p:sldId id="303" r:id="rId48"/>
    <p:sldId id="304" r:id="rId49"/>
    <p:sldId id="305" r:id="rId50"/>
    <p:sldId id="307" r:id="rId51"/>
    <p:sldId id="306" r:id="rId52"/>
    <p:sldId id="293" r:id="rId53"/>
    <p:sldId id="298" r:id="rId54"/>
    <p:sldId id="299" r:id="rId55"/>
    <p:sldId id="300" r:id="rId56"/>
    <p:sldId id="301" r:id="rId57"/>
    <p:sldId id="295" r:id="rId58"/>
    <p:sldId id="294" r:id="rId59"/>
    <p:sldId id="296" r:id="rId60"/>
    <p:sldId id="297" r:id="rId61"/>
    <p:sldId id="258" r:id="rId62"/>
  </p:sldIdLst>
  <p:sldSz cx="9144000" cy="5143500" type="screen16x9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1pPr>
    <a:lvl2pPr marL="0" marR="0" indent="457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2pPr>
    <a:lvl3pPr marL="0" marR="0" indent="914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3pPr>
    <a:lvl4pPr marL="0" marR="0" indent="1371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4pPr>
    <a:lvl5pPr marL="0" marR="0" indent="18288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5pPr>
    <a:lvl6pPr marL="0" marR="0" indent="22860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6pPr>
    <a:lvl7pPr marL="0" marR="0" indent="2743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7pPr>
    <a:lvl8pPr marL="0" marR="0" indent="3200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8pPr>
    <a:lvl9pPr marL="0" marR="0" indent="3657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CFD7E7"/>
          </a:solidFill>
        </a:fill>
      </a:tcStyle>
    </a:wholeTbl>
    <a:band2H>
      <a:tcTxStyle/>
      <a:tcStyle>
        <a:tcBdr/>
        <a:fill>
          <a:solidFill>
            <a:srgbClr val="E8ECF4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chemeClr val="accent1"/>
          </a:solidFill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chemeClr val="accent1"/>
          </a:solidFill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DEE7D0"/>
          </a:solidFill>
        </a:fill>
      </a:tcStyle>
    </a:wholeTbl>
    <a:band2H>
      <a:tcTxStyle/>
      <a:tcStyle>
        <a:tcBdr/>
        <a:fill>
          <a:solidFill>
            <a:srgbClr val="EFF3E9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chemeClr val="accent3"/>
          </a:solidFill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chemeClr val="accent3"/>
          </a:solidFill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FCDCCE"/>
          </a:solidFill>
        </a:fill>
      </a:tcStyle>
    </a:wholeTbl>
    <a:band2H>
      <a:tcTxStyle/>
      <a:tcStyle>
        <a:tcBdr/>
        <a:fill>
          <a:solidFill>
            <a:srgbClr val="FDEEE8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chemeClr val="accent6"/>
          </a:solidFill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chemeClr val="accent6"/>
          </a:solidFill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000000"/>
          </a:solidFill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000000"/>
          </a:solidFill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508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255"/>
    <p:restoredTop sz="73668"/>
  </p:normalViewPr>
  <p:slideViewPr>
    <p:cSldViewPr snapToGrid="0" snapToObjects="1">
      <p:cViewPr>
        <p:scale>
          <a:sx n="115" d="100"/>
          <a:sy n="115" d="100"/>
        </p:scale>
        <p:origin x="1240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notesMaster" Target="notesMasters/notesMaster1.xml"/><Relationship Id="rId64" Type="http://schemas.openxmlformats.org/officeDocument/2006/relationships/presProps" Target="presProps.xml"/><Relationship Id="rId65" Type="http://schemas.openxmlformats.org/officeDocument/2006/relationships/viewProps" Target="viewProps.xml"/><Relationship Id="rId66" Type="http://schemas.openxmlformats.org/officeDocument/2006/relationships/theme" Target="theme/theme1.xml"/><Relationship Id="rId67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1" name="Shape 71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53870015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Relationship Id="rId3" Type="http://schemas.openxmlformats.org/officeDocument/2006/relationships/hyperlink" Target="https://mp.weixin.qq.com/debug/wxadoc/dev/api/api-pay.html" TargetMode="Externa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Relationship Id="rId3" Type="http://schemas.openxmlformats.org/officeDocument/2006/relationships/hyperlink" Target="https://mp.weixin.qq.com/debug/wxadoc/dev/api/api-pay.html" TargetMode="Externa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Relationship Id="rId3" Type="http://schemas.openxmlformats.org/officeDocument/2006/relationships/hyperlink" Target="https://mp.weixin.qq.com/debug/wxadoc/dev/api/api-pay.html" TargetMode="Externa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Relationship Id="rId3" Type="http://schemas.openxmlformats.org/officeDocument/2006/relationships/hyperlink" Target="https://mp.weixin.qq.com/debug/wxadoc/dev/api/api-pay.html" TargetMode="Externa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348421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2200" b="0" dirty="0" smtClean="0">
              <a:effectLst/>
              <a:latin typeface="+mn-lt"/>
              <a:ea typeface="+mn-ea"/>
              <a:cs typeface="+mn-cs"/>
              <a:sym typeface="Helvetica Neue"/>
            </a:endParaRP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524329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err="1" smtClean="0"/>
              <a:t>onLoad</a:t>
            </a:r>
            <a:r>
              <a:rPr kumimoji="1" lang="en-US" altLang="zh-CN" dirty="0" smtClean="0"/>
              <a:t> </a:t>
            </a:r>
            <a:r>
              <a:rPr kumimoji="1" lang="zh-CN" altLang="en-US" dirty="0" smtClean="0"/>
              <a:t>中有异步操作时的生命周期函数的执行顺序会改变</a:t>
            </a:r>
            <a:endParaRPr kumimoji="1" lang="en-US" altLang="zh-CN" dirty="0" smtClean="0"/>
          </a:p>
          <a:p>
            <a:r>
              <a:rPr kumimoji="1" lang="en-US" altLang="zh-CN" dirty="0" err="1" smtClean="0"/>
              <a:t>chooseImage</a:t>
            </a:r>
            <a:r>
              <a:rPr kumimoji="1" lang="en-US" altLang="zh-CN" dirty="0" smtClean="0"/>
              <a:t> </a:t>
            </a:r>
            <a:r>
              <a:rPr kumimoji="1" lang="en-US" altLang="zh-CN" dirty="0" err="1" smtClean="0"/>
              <a:t>api</a:t>
            </a:r>
            <a:r>
              <a:rPr kumimoji="1" lang="zh-CN" altLang="en-US" dirty="0" smtClean="0"/>
              <a:t>调用后会触发</a:t>
            </a:r>
            <a:r>
              <a:rPr kumimoji="1" lang="en-US" altLang="zh-CN" dirty="0" err="1" smtClean="0"/>
              <a:t>onShow</a:t>
            </a:r>
            <a:endParaRPr kumimoji="1" lang="en-US" altLang="zh-CN" dirty="0" smtClean="0"/>
          </a:p>
          <a:p>
            <a:pPr marL="0" marR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 smtClean="0"/>
              <a:t>手机黑屏后重新打开会触发依次出发</a:t>
            </a:r>
            <a:r>
              <a:rPr kumimoji="1" lang="en-US" altLang="zh-CN" dirty="0" err="1" smtClean="0"/>
              <a:t>onHide</a:t>
            </a:r>
            <a:r>
              <a:rPr kumimoji="1" lang="zh-CN" altLang="en-US" dirty="0" smtClean="0"/>
              <a:t>  </a:t>
            </a:r>
            <a:r>
              <a:rPr kumimoji="1" lang="en-US" altLang="zh-CN" dirty="0" err="1" smtClean="0"/>
              <a:t>onShow</a:t>
            </a:r>
            <a:endParaRPr kumimoji="1" lang="en-US" altLang="zh-CN" dirty="0" smtClean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67993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200" b="0" i="0" dirty="0" err="1" smtClean="0">
                <a:effectLst/>
                <a:latin typeface="+mn-lt"/>
                <a:ea typeface="+mn-ea"/>
                <a:cs typeface="+mn-cs"/>
                <a:sym typeface="Helvetica Neue"/>
              </a:rPr>
              <a:t>getCurrentPages</a:t>
            </a:r>
            <a:r>
              <a:rPr lang="en-US" altLang="zh-CN" sz="2200" b="0" i="0" dirty="0" smtClean="0">
                <a:effectLst/>
                <a:latin typeface="+mn-lt"/>
                <a:ea typeface="+mn-ea"/>
                <a:cs typeface="+mn-cs"/>
                <a:sym typeface="Helvetica Neue"/>
              </a:rPr>
              <a:t>()</a:t>
            </a:r>
            <a:r>
              <a:rPr lang="zh-CN" altLang="en-US" sz="2200" b="0" i="0" dirty="0" smtClean="0">
                <a:effectLst/>
                <a:latin typeface="+mn-lt"/>
                <a:ea typeface="+mn-ea"/>
                <a:cs typeface="+mn-cs"/>
                <a:sym typeface="Helvetica Neue"/>
              </a:rPr>
              <a:t> 获取当前页面栈</a:t>
            </a:r>
            <a:endParaRPr lang="en-US" altLang="zh-CN" sz="2200" b="0" i="0" dirty="0" smtClean="0">
              <a:effectLst/>
              <a:latin typeface="+mn-lt"/>
              <a:ea typeface="+mn-ea"/>
              <a:cs typeface="+mn-cs"/>
              <a:sym typeface="Helvetica Neue"/>
            </a:endParaRPr>
          </a:p>
          <a:p>
            <a:pPr marL="0" marR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200" b="0" i="0" dirty="0" smtClean="0">
                <a:effectLst/>
                <a:latin typeface="+mn-lt"/>
                <a:ea typeface="+mn-ea"/>
                <a:cs typeface="+mn-cs"/>
                <a:sym typeface="Helvetica Neue"/>
              </a:rPr>
              <a:t>一个应用同时只能打开</a:t>
            </a:r>
            <a:r>
              <a:rPr lang="en-US" altLang="zh-CN" sz="2200" b="0" i="0" dirty="0" smtClean="0">
                <a:effectLst/>
                <a:latin typeface="+mn-lt"/>
                <a:ea typeface="+mn-ea"/>
                <a:cs typeface="+mn-cs"/>
                <a:sym typeface="Helvetica Neue"/>
              </a:rPr>
              <a:t>10</a:t>
            </a:r>
            <a:r>
              <a:rPr lang="zh-CN" altLang="en-US" sz="2200" b="0" i="0" dirty="0" smtClean="0">
                <a:effectLst/>
                <a:latin typeface="+mn-lt"/>
                <a:ea typeface="+mn-ea"/>
                <a:cs typeface="+mn-cs"/>
                <a:sym typeface="Helvetica Neue"/>
              </a:rPr>
              <a:t>个页面</a:t>
            </a:r>
            <a:endParaRPr lang="en-US" altLang="zh-CN" sz="2200" b="0" i="0" dirty="0" smtClean="0">
              <a:effectLst/>
              <a:latin typeface="+mn-lt"/>
              <a:ea typeface="+mn-ea"/>
              <a:cs typeface="+mn-cs"/>
              <a:sym typeface="Helvetica Neue"/>
            </a:endParaRPr>
          </a:p>
          <a:p>
            <a:r>
              <a:rPr lang="en-US" altLang="zh-CN" sz="2200" b="0" i="0" dirty="0" err="1" smtClean="0">
                <a:effectLst/>
                <a:latin typeface="+mn-lt"/>
                <a:ea typeface="+mn-ea"/>
                <a:cs typeface="+mn-cs"/>
                <a:sym typeface="Helvetica Neue"/>
              </a:rPr>
              <a:t>navigateTo</a:t>
            </a:r>
            <a:r>
              <a:rPr lang="en-US" altLang="zh-CN" sz="2200" b="0" i="0" dirty="0" smtClean="0">
                <a:effectLst/>
                <a:latin typeface="+mn-lt"/>
                <a:ea typeface="+mn-ea"/>
                <a:cs typeface="+mn-cs"/>
                <a:sym typeface="Helvetica Neue"/>
              </a:rPr>
              <a:t>, </a:t>
            </a:r>
            <a:r>
              <a:rPr lang="en-US" altLang="zh-CN" sz="2200" b="0" i="0" dirty="0" err="1" smtClean="0">
                <a:effectLst/>
                <a:latin typeface="+mn-lt"/>
                <a:ea typeface="+mn-ea"/>
                <a:cs typeface="+mn-cs"/>
                <a:sym typeface="Helvetica Neue"/>
              </a:rPr>
              <a:t>redirectTo</a:t>
            </a:r>
            <a:r>
              <a:rPr lang="en-US" altLang="zh-CN" sz="2200" b="0" i="0" dirty="0" smtClean="0">
                <a:effectLst/>
                <a:latin typeface="+mn-lt"/>
                <a:ea typeface="+mn-ea"/>
                <a:cs typeface="+mn-cs"/>
                <a:sym typeface="Helvetica Neue"/>
              </a:rPr>
              <a:t> </a:t>
            </a:r>
            <a:r>
              <a:rPr lang="zh-CN" altLang="en-US" sz="2200" b="0" i="0" dirty="0" smtClean="0">
                <a:effectLst/>
                <a:latin typeface="+mn-lt"/>
                <a:ea typeface="+mn-ea"/>
                <a:cs typeface="+mn-cs"/>
                <a:sym typeface="Helvetica Neue"/>
              </a:rPr>
              <a:t>只能打开非 </a:t>
            </a:r>
            <a:r>
              <a:rPr lang="en-US" altLang="zh-CN" sz="2200" b="0" i="0" dirty="0" err="1" smtClean="0">
                <a:effectLst/>
                <a:latin typeface="+mn-lt"/>
                <a:ea typeface="+mn-ea"/>
                <a:cs typeface="+mn-cs"/>
                <a:sym typeface="Helvetica Neue"/>
              </a:rPr>
              <a:t>tabBar</a:t>
            </a:r>
            <a:r>
              <a:rPr lang="en-US" altLang="zh-CN" sz="2200" b="0" i="0" dirty="0" smtClean="0">
                <a:effectLst/>
                <a:latin typeface="+mn-lt"/>
                <a:ea typeface="+mn-ea"/>
                <a:cs typeface="+mn-cs"/>
                <a:sym typeface="Helvetica Neue"/>
              </a:rPr>
              <a:t> </a:t>
            </a:r>
            <a:r>
              <a:rPr lang="zh-CN" altLang="en-US" sz="2200" b="0" i="0" dirty="0" smtClean="0">
                <a:effectLst/>
                <a:latin typeface="+mn-lt"/>
                <a:ea typeface="+mn-ea"/>
                <a:cs typeface="+mn-cs"/>
                <a:sym typeface="Helvetica Neue"/>
              </a:rPr>
              <a:t>页面</a:t>
            </a:r>
          </a:p>
          <a:p>
            <a:r>
              <a:rPr lang="en-US" altLang="zh-CN" sz="2200" b="0" i="0" dirty="0" err="1" smtClean="0">
                <a:effectLst/>
                <a:latin typeface="+mn-lt"/>
                <a:ea typeface="+mn-ea"/>
                <a:cs typeface="+mn-cs"/>
                <a:sym typeface="Helvetica Neue"/>
              </a:rPr>
              <a:t>switchTab</a:t>
            </a:r>
            <a:r>
              <a:rPr lang="en-US" altLang="zh-CN" sz="2200" b="0" i="0" dirty="0" smtClean="0">
                <a:effectLst/>
                <a:latin typeface="+mn-lt"/>
                <a:ea typeface="+mn-ea"/>
                <a:cs typeface="+mn-cs"/>
                <a:sym typeface="Helvetica Neue"/>
              </a:rPr>
              <a:t> </a:t>
            </a:r>
            <a:r>
              <a:rPr lang="zh-CN" altLang="en-US" sz="2200" b="0" i="0" dirty="0" smtClean="0">
                <a:effectLst/>
                <a:latin typeface="+mn-lt"/>
                <a:ea typeface="+mn-ea"/>
                <a:cs typeface="+mn-cs"/>
                <a:sym typeface="Helvetica Neue"/>
              </a:rPr>
              <a:t>只能打开 </a:t>
            </a:r>
            <a:r>
              <a:rPr lang="en-US" altLang="zh-CN" sz="2200" b="0" i="0" dirty="0" err="1" smtClean="0">
                <a:effectLst/>
                <a:latin typeface="+mn-lt"/>
                <a:ea typeface="+mn-ea"/>
                <a:cs typeface="+mn-cs"/>
                <a:sym typeface="Helvetica Neue"/>
              </a:rPr>
              <a:t>tabBar</a:t>
            </a:r>
            <a:r>
              <a:rPr lang="en-US" altLang="zh-CN" sz="2200" b="0" i="0" dirty="0" smtClean="0">
                <a:effectLst/>
                <a:latin typeface="+mn-lt"/>
                <a:ea typeface="+mn-ea"/>
                <a:cs typeface="+mn-cs"/>
                <a:sym typeface="Helvetica Neue"/>
              </a:rPr>
              <a:t> </a:t>
            </a:r>
            <a:r>
              <a:rPr lang="zh-CN" altLang="en-US" sz="2200" b="0" i="0" dirty="0" smtClean="0">
                <a:effectLst/>
                <a:latin typeface="+mn-lt"/>
                <a:ea typeface="+mn-ea"/>
                <a:cs typeface="+mn-cs"/>
                <a:sym typeface="Helvetica Neue"/>
              </a:rPr>
              <a:t>页面</a:t>
            </a:r>
          </a:p>
          <a:p>
            <a:r>
              <a:rPr lang="en-US" altLang="zh-CN" sz="2200" b="0" i="0" dirty="0" err="1" smtClean="0">
                <a:effectLst/>
                <a:latin typeface="+mn-lt"/>
                <a:ea typeface="+mn-ea"/>
                <a:cs typeface="+mn-cs"/>
                <a:sym typeface="Helvetica Neue"/>
              </a:rPr>
              <a:t>reLaunch</a:t>
            </a:r>
            <a:r>
              <a:rPr lang="en-US" altLang="zh-CN" sz="2200" b="0" i="0" dirty="0" smtClean="0">
                <a:effectLst/>
                <a:latin typeface="+mn-lt"/>
                <a:ea typeface="+mn-ea"/>
                <a:cs typeface="+mn-cs"/>
                <a:sym typeface="Helvetica Neue"/>
              </a:rPr>
              <a:t> </a:t>
            </a:r>
            <a:r>
              <a:rPr lang="zh-CN" altLang="en-US" sz="2200" b="0" i="0" dirty="0" smtClean="0">
                <a:effectLst/>
                <a:latin typeface="+mn-lt"/>
                <a:ea typeface="+mn-ea"/>
                <a:cs typeface="+mn-cs"/>
                <a:sym typeface="Helvetica Neue"/>
              </a:rPr>
              <a:t>可以打开任意页面</a:t>
            </a:r>
          </a:p>
          <a:p>
            <a:pPr marL="0" marR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200" b="0" i="0" dirty="0" smtClean="0">
                <a:effectLst/>
                <a:latin typeface="+mn-lt"/>
                <a:ea typeface="+mn-ea"/>
                <a:cs typeface="+mn-cs"/>
                <a:sym typeface="Helvetica Neue"/>
              </a:rPr>
              <a:t>调用页面路由带的参数可以在目标页面的</a:t>
            </a:r>
            <a:r>
              <a:rPr lang="en-US" altLang="zh-CN" sz="2200" b="0" i="0" dirty="0" err="1" smtClean="0">
                <a:effectLst/>
                <a:latin typeface="+mn-lt"/>
                <a:ea typeface="+mn-ea"/>
                <a:cs typeface="+mn-cs"/>
                <a:sym typeface="Helvetica Neue"/>
              </a:rPr>
              <a:t>onLoad</a:t>
            </a:r>
            <a:r>
              <a:rPr lang="zh-CN" altLang="en-US" sz="2200" b="0" i="0" dirty="0" smtClean="0">
                <a:effectLst/>
                <a:latin typeface="+mn-lt"/>
                <a:ea typeface="+mn-ea"/>
                <a:cs typeface="+mn-cs"/>
                <a:sym typeface="Helvetica Neue"/>
              </a:rPr>
              <a:t>中获取</a:t>
            </a:r>
          </a:p>
          <a:p>
            <a:pPr marL="0" marR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2200" b="0" i="0" dirty="0" smtClean="0">
              <a:effectLst/>
              <a:latin typeface="+mn-lt"/>
              <a:ea typeface="+mn-ea"/>
              <a:cs typeface="+mn-cs"/>
              <a:sym typeface="Helvetica Neue"/>
            </a:endParaRP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246780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err="1" smtClean="0"/>
              <a:t>wxs</a:t>
            </a:r>
            <a:r>
              <a:rPr lang="en-US" altLang="zh-CN" dirty="0" smtClean="0"/>
              <a:t> filter</a:t>
            </a:r>
            <a:r>
              <a:rPr lang="zh-CN" altLang="en-US" dirty="0" smtClean="0"/>
              <a:t>功能</a:t>
            </a:r>
            <a:endParaRPr kumimoji="1"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0821458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err="1" smtClean="0"/>
              <a:t>js-sdk</a:t>
            </a:r>
            <a:r>
              <a:rPr kumimoji="1" lang="en-US" altLang="zh-CN" dirty="0" smtClean="0"/>
              <a:t> </a:t>
            </a:r>
            <a:r>
              <a:rPr kumimoji="1" lang="zh-CN" altLang="en-US" dirty="0" smtClean="0"/>
              <a:t>通信</a:t>
            </a:r>
            <a:endParaRPr kumimoji="1"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9268660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 smtClean="0"/>
              <a:t>网络  媒体 文件  数据缓存  </a:t>
            </a:r>
            <a:r>
              <a:rPr lang="zh-CN" altLang="en-US" sz="2200" b="0" i="0" dirty="0" smtClean="0">
                <a:effectLst/>
                <a:latin typeface="+mn-lt"/>
                <a:ea typeface="+mn-ea"/>
                <a:cs typeface="+mn-cs"/>
                <a:sym typeface="Helvetica Neue"/>
              </a:rPr>
              <a:t>开放接口  </a:t>
            </a:r>
            <a:r>
              <a:rPr kumimoji="1" lang="zh-CN" altLang="en-US" dirty="0" smtClean="0"/>
              <a:t>界面  位置 设备 </a:t>
            </a:r>
            <a:r>
              <a:rPr lang="en-US" altLang="zh-CN" sz="2200" b="0" i="0" dirty="0" smtClean="0">
                <a:effectLst/>
                <a:latin typeface="+mn-lt"/>
                <a:ea typeface="+mn-ea"/>
                <a:cs typeface="+mn-cs"/>
                <a:sym typeface="Helvetica Neue"/>
              </a:rPr>
              <a:t>WXML</a:t>
            </a:r>
            <a:r>
              <a:rPr lang="zh-CN" altLang="en-US" sz="2200" b="0" i="0" dirty="0" smtClean="0">
                <a:effectLst/>
                <a:latin typeface="+mn-lt"/>
                <a:ea typeface="+mn-ea"/>
                <a:cs typeface="+mn-cs"/>
                <a:sym typeface="Helvetica Neue"/>
              </a:rPr>
              <a:t>节点信息 第三方平台 数据 调试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95902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包含</a:t>
            </a:r>
            <a:r>
              <a:rPr kumimoji="1" lang="en-US" altLang="zh-CN" dirty="0" err="1" smtClean="0"/>
              <a:t>js</a:t>
            </a:r>
            <a:r>
              <a:rPr kumimoji="1" lang="en-US" altLang="zh-CN" dirty="0" smtClean="0"/>
              <a:t>  </a:t>
            </a:r>
            <a:r>
              <a:rPr kumimoji="1" lang="en-US" altLang="zh-CN" dirty="0" err="1" smtClean="0"/>
              <a:t>json</a:t>
            </a:r>
            <a:r>
              <a:rPr kumimoji="1" lang="en-US" altLang="zh-CN" dirty="0" smtClean="0"/>
              <a:t> </a:t>
            </a:r>
            <a:r>
              <a:rPr kumimoji="1" lang="en-US" altLang="zh-CN" dirty="0" err="1" smtClean="0"/>
              <a:t>wxml</a:t>
            </a:r>
            <a:r>
              <a:rPr kumimoji="1" lang="en-US" altLang="zh-CN" dirty="0" smtClean="0"/>
              <a:t> </a:t>
            </a:r>
            <a:r>
              <a:rPr kumimoji="1" lang="en-US" altLang="zh-CN" dirty="0" err="1" smtClean="0"/>
              <a:t>wxss</a:t>
            </a:r>
            <a:r>
              <a:rPr kumimoji="1" lang="zh-CN" altLang="en-US" dirty="0" smtClean="0"/>
              <a:t>四个文件 </a:t>
            </a:r>
            <a:r>
              <a:rPr kumimoji="1" lang="en-US" altLang="zh-CN" dirty="0" err="1" smtClean="0"/>
              <a:t>json</a:t>
            </a:r>
            <a:r>
              <a:rPr kumimoji="1" lang="zh-CN" altLang="en-US" dirty="0" smtClean="0"/>
              <a:t>声明</a:t>
            </a:r>
            <a:r>
              <a:rPr kumimoji="1" lang="en-US" altLang="zh-CN" dirty="0" smtClean="0"/>
              <a:t>component</a:t>
            </a:r>
            <a:r>
              <a:rPr kumimoji="1" lang="zh-CN" altLang="en-US" dirty="0" smtClean="0"/>
              <a:t>属性为</a:t>
            </a:r>
            <a:r>
              <a:rPr kumimoji="1" lang="en-US" altLang="zh-CN" dirty="0" smtClean="0"/>
              <a:t>true</a:t>
            </a:r>
          </a:p>
          <a:p>
            <a:pPr marL="0" marR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 smtClean="0"/>
              <a:t>引用组件的时候</a:t>
            </a:r>
            <a:r>
              <a:rPr lang="en-US" altLang="zh-CN" sz="2200" b="0" dirty="0" err="1" smtClean="0">
                <a:effectLst/>
                <a:latin typeface="+mn-lt"/>
                <a:ea typeface="+mn-ea"/>
                <a:cs typeface="+mn-cs"/>
                <a:sym typeface="Helvetica Neue"/>
              </a:rPr>
              <a:t>usingComponents</a:t>
            </a:r>
            <a:r>
              <a:rPr lang="zh-CN" altLang="en-US" sz="2200" b="0" dirty="0" smtClean="0">
                <a:effectLst/>
                <a:latin typeface="+mn-lt"/>
                <a:ea typeface="+mn-ea"/>
                <a:cs typeface="+mn-cs"/>
                <a:sym typeface="Helvetica Neue"/>
              </a:rPr>
              <a:t>声明组件名称和对应路径即可</a:t>
            </a:r>
            <a:endParaRPr lang="en-US" altLang="zh-CN" sz="2200" b="0" dirty="0" smtClean="0">
              <a:effectLst/>
              <a:latin typeface="+mn-lt"/>
              <a:ea typeface="+mn-ea"/>
              <a:cs typeface="+mn-cs"/>
              <a:sym typeface="Helvetica Neue"/>
            </a:endParaRPr>
          </a:p>
          <a:p>
            <a:pPr marL="0" marR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200" b="0" dirty="0" smtClean="0">
                <a:effectLst/>
                <a:latin typeface="+mn-lt"/>
                <a:ea typeface="+mn-ea"/>
                <a:cs typeface="+mn-cs"/>
                <a:sym typeface="Helvetica Neue"/>
              </a:rPr>
              <a:t>外部样式对自定义组件无效</a:t>
            </a:r>
            <a:endParaRPr lang="en-US" altLang="zh-CN" sz="2200" b="0" dirty="0" smtClean="0">
              <a:effectLst/>
              <a:latin typeface="+mn-lt"/>
              <a:ea typeface="+mn-ea"/>
              <a:cs typeface="+mn-cs"/>
              <a:sym typeface="Helvetica Neue"/>
            </a:endParaRP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42881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71675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执行脚本传入环境变量</a:t>
            </a:r>
            <a:r>
              <a:rPr kumimoji="1" lang="zh-CN" altLang="en-US" dirty="0" smtClean="0">
                <a:sym typeface="Wingdings"/>
              </a:rPr>
              <a:t>根据环境变量切换域名</a:t>
            </a:r>
            <a:r>
              <a:rPr kumimoji="1" lang="en-US" altLang="zh-CN" dirty="0" smtClean="0">
                <a:sym typeface="Wingdings"/>
              </a:rPr>
              <a:t> </a:t>
            </a:r>
            <a:r>
              <a:rPr kumimoji="1" lang="zh-CN" altLang="en-US" dirty="0" smtClean="0">
                <a:sym typeface="Wingdings"/>
              </a:rPr>
              <a:t> 代码重新打包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4938082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执行脚本传入环境变量</a:t>
            </a:r>
            <a:r>
              <a:rPr kumimoji="1" lang="zh-CN" altLang="en-US" dirty="0" smtClean="0">
                <a:sym typeface="Wingdings"/>
              </a:rPr>
              <a:t>根据环境变量切换域名</a:t>
            </a:r>
            <a:r>
              <a:rPr kumimoji="1" lang="en-US" altLang="zh-CN" dirty="0" smtClean="0">
                <a:sym typeface="Wingdings"/>
              </a:rPr>
              <a:t> </a:t>
            </a:r>
            <a:r>
              <a:rPr kumimoji="1" lang="zh-CN" altLang="en-US" dirty="0" smtClean="0">
                <a:sym typeface="Wingdings"/>
              </a:rPr>
              <a:t> 代码重新打包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948680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通过已认证的微信公众号申请小程</a:t>
            </a:r>
            <a:r>
              <a:rPr kumimoji="1" lang="zh-CN" altLang="en-US" dirty="0" smtClean="0"/>
              <a:t>序</a:t>
            </a:r>
            <a:endParaRPr kumimoji="1" lang="en-US" altLang="zh-CN" dirty="0" smtClean="0"/>
          </a:p>
          <a:p>
            <a:r>
              <a:rPr kumimoji="1" lang="zh-CN" altLang="en-US" dirty="0" smtClean="0"/>
              <a:t>请求域名 </a:t>
            </a:r>
            <a:r>
              <a:rPr kumimoji="1" lang="en-US" altLang="zh-CN" dirty="0" smtClean="0"/>
              <a:t>https</a:t>
            </a:r>
          </a:p>
          <a:p>
            <a:r>
              <a:rPr kumimoji="1" lang="en-US" altLang="zh-CN" dirty="0" smtClean="0"/>
              <a:t>https://</a:t>
            </a:r>
            <a:r>
              <a:rPr kumimoji="1" lang="en-US" altLang="zh-CN" dirty="0" err="1" smtClean="0"/>
              <a:t>mp.weixin.qq.com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548528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执行脚本传入环境变量</a:t>
            </a:r>
            <a:r>
              <a:rPr kumimoji="1" lang="zh-CN" altLang="en-US" dirty="0" smtClean="0">
                <a:sym typeface="Wingdings"/>
              </a:rPr>
              <a:t>根据环境变量切换域名</a:t>
            </a:r>
            <a:r>
              <a:rPr kumimoji="1" lang="en-US" altLang="zh-CN" dirty="0" smtClean="0">
                <a:sym typeface="Wingdings"/>
              </a:rPr>
              <a:t> </a:t>
            </a:r>
            <a:r>
              <a:rPr kumimoji="1" lang="zh-CN" altLang="en-US" dirty="0" smtClean="0">
                <a:sym typeface="Wingdings"/>
              </a:rPr>
              <a:t> 代码重新打包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4000609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起本地服务</a:t>
            </a:r>
            <a:r>
              <a:rPr kumimoji="1" lang="en-US" altLang="zh-CN" dirty="0" smtClean="0"/>
              <a:t> </a:t>
            </a:r>
            <a:r>
              <a:rPr kumimoji="1" lang="en-US" altLang="zh-CN" dirty="0" smtClean="0">
                <a:sym typeface="Wingdings"/>
              </a:rPr>
              <a:t> </a:t>
            </a:r>
            <a:r>
              <a:rPr kumimoji="1" lang="zh-CN" altLang="en-US" dirty="0" smtClean="0"/>
              <a:t>监听拦截请求</a:t>
            </a:r>
            <a:r>
              <a:rPr kumimoji="1" lang="en-US" altLang="zh-CN" dirty="0" smtClean="0"/>
              <a:t> </a:t>
            </a:r>
            <a:r>
              <a:rPr kumimoji="1" lang="en-US" altLang="zh-CN" dirty="0" smtClean="0">
                <a:sym typeface="Wingdings"/>
              </a:rPr>
              <a:t> </a:t>
            </a:r>
            <a:r>
              <a:rPr kumimoji="1" lang="zh-CN" altLang="en-US" dirty="0" smtClean="0">
                <a:sym typeface="Wingdings"/>
              </a:rPr>
              <a:t>按请求</a:t>
            </a:r>
            <a:r>
              <a:rPr kumimoji="1" lang="en-US" altLang="zh-CN" dirty="0" smtClean="0">
                <a:sym typeface="Wingdings"/>
              </a:rPr>
              <a:t>URL</a:t>
            </a:r>
            <a:r>
              <a:rPr kumimoji="1" lang="zh-CN" altLang="en-US" dirty="0" smtClean="0">
                <a:sym typeface="Wingdings"/>
              </a:rPr>
              <a:t>取对应</a:t>
            </a:r>
            <a:r>
              <a:rPr kumimoji="1" lang="en-US" altLang="zh-CN" dirty="0" smtClean="0">
                <a:sym typeface="Wingdings"/>
              </a:rPr>
              <a:t>mock</a:t>
            </a:r>
            <a:r>
              <a:rPr kumimoji="1" lang="zh-CN" altLang="en-US" dirty="0" smtClean="0">
                <a:sym typeface="Wingdings"/>
              </a:rPr>
              <a:t>数据并返回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2221482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起本地服务</a:t>
            </a:r>
            <a:r>
              <a:rPr kumimoji="1" lang="en-US" altLang="zh-CN" dirty="0" smtClean="0"/>
              <a:t> </a:t>
            </a:r>
            <a:r>
              <a:rPr kumimoji="1" lang="en-US" altLang="zh-CN" dirty="0" smtClean="0">
                <a:sym typeface="Wingdings"/>
              </a:rPr>
              <a:t> </a:t>
            </a:r>
            <a:r>
              <a:rPr kumimoji="1" lang="zh-CN" altLang="en-US" dirty="0" smtClean="0"/>
              <a:t>监听拦截请求</a:t>
            </a:r>
            <a:r>
              <a:rPr kumimoji="1" lang="en-US" altLang="zh-CN" dirty="0" smtClean="0"/>
              <a:t> </a:t>
            </a:r>
            <a:r>
              <a:rPr kumimoji="1" lang="en-US" altLang="zh-CN" dirty="0" smtClean="0">
                <a:sym typeface="Wingdings"/>
              </a:rPr>
              <a:t> </a:t>
            </a:r>
            <a:r>
              <a:rPr kumimoji="1" lang="zh-CN" altLang="en-US" dirty="0" smtClean="0">
                <a:sym typeface="Wingdings"/>
              </a:rPr>
              <a:t>按请求</a:t>
            </a:r>
            <a:r>
              <a:rPr kumimoji="1" lang="en-US" altLang="zh-CN" dirty="0" smtClean="0">
                <a:sym typeface="Wingdings"/>
              </a:rPr>
              <a:t>URL</a:t>
            </a:r>
            <a:r>
              <a:rPr kumimoji="1" lang="zh-CN" altLang="en-US" dirty="0" smtClean="0">
                <a:sym typeface="Wingdings"/>
              </a:rPr>
              <a:t>取对应</a:t>
            </a:r>
            <a:r>
              <a:rPr kumimoji="1" lang="en-US" altLang="zh-CN" dirty="0" smtClean="0">
                <a:sym typeface="Wingdings"/>
              </a:rPr>
              <a:t>mock</a:t>
            </a:r>
            <a:r>
              <a:rPr kumimoji="1" lang="zh-CN" altLang="en-US" dirty="0" smtClean="0">
                <a:sym typeface="Wingdings"/>
              </a:rPr>
              <a:t>数据并返回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02372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起本地服务</a:t>
            </a:r>
            <a:r>
              <a:rPr kumimoji="1" lang="en-US" altLang="zh-CN" dirty="0" smtClean="0"/>
              <a:t> </a:t>
            </a:r>
            <a:r>
              <a:rPr kumimoji="1" lang="en-US" altLang="zh-CN" dirty="0" smtClean="0">
                <a:sym typeface="Wingdings"/>
              </a:rPr>
              <a:t> </a:t>
            </a:r>
            <a:r>
              <a:rPr kumimoji="1" lang="zh-CN" altLang="en-US" dirty="0" smtClean="0"/>
              <a:t>监听拦截请求</a:t>
            </a:r>
            <a:r>
              <a:rPr kumimoji="1" lang="en-US" altLang="zh-CN" dirty="0" smtClean="0"/>
              <a:t> </a:t>
            </a:r>
            <a:r>
              <a:rPr kumimoji="1" lang="en-US" altLang="zh-CN" dirty="0" smtClean="0">
                <a:sym typeface="Wingdings"/>
              </a:rPr>
              <a:t> </a:t>
            </a:r>
            <a:r>
              <a:rPr kumimoji="1" lang="zh-CN" altLang="en-US" dirty="0" smtClean="0">
                <a:sym typeface="Wingdings"/>
              </a:rPr>
              <a:t>按请求</a:t>
            </a:r>
            <a:r>
              <a:rPr kumimoji="1" lang="en-US" altLang="zh-CN" dirty="0" smtClean="0">
                <a:sym typeface="Wingdings"/>
              </a:rPr>
              <a:t>URL</a:t>
            </a:r>
            <a:r>
              <a:rPr kumimoji="1" lang="zh-CN" altLang="en-US" dirty="0" smtClean="0">
                <a:sym typeface="Wingdings"/>
              </a:rPr>
              <a:t>取对应</a:t>
            </a:r>
            <a:r>
              <a:rPr kumimoji="1" lang="en-US" altLang="zh-CN" dirty="0" smtClean="0">
                <a:sym typeface="Wingdings"/>
              </a:rPr>
              <a:t>mock</a:t>
            </a:r>
            <a:r>
              <a:rPr kumimoji="1" lang="zh-CN" altLang="en-US" dirty="0" smtClean="0">
                <a:sym typeface="Wingdings"/>
              </a:rPr>
              <a:t>数据并返回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4846377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减少代码冗余 逻辑统一处理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0743182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减少代码冗余 </a:t>
            </a:r>
            <a:r>
              <a:rPr kumimoji="1" lang="zh-CN" altLang="en-US" smtClean="0"/>
              <a:t>逻辑统一处理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1209222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减少代码冗余 </a:t>
            </a:r>
            <a:r>
              <a:rPr kumimoji="1" lang="zh-CN" altLang="en-US" smtClean="0"/>
              <a:t>逻辑统一处理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6529078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加入自己的登录机制</a:t>
            </a:r>
            <a:endParaRPr kumimoji="1" lang="en-US" altLang="zh-CN" dirty="0" smtClean="0"/>
          </a:p>
          <a:p>
            <a:r>
              <a:rPr lang="en-US" altLang="zh-CN" dirty="0" smtClean="0"/>
              <a:t>https://</a:t>
            </a:r>
            <a:r>
              <a:rPr lang="en-US" altLang="zh-CN" dirty="0" err="1" smtClean="0"/>
              <a:t>api.weixin.qq.com</a:t>
            </a:r>
            <a:r>
              <a:rPr lang="en-US" altLang="zh-CN" dirty="0" smtClean="0"/>
              <a:t>/</a:t>
            </a:r>
            <a:r>
              <a:rPr lang="en-US" altLang="zh-CN" dirty="0" err="1" smtClean="0"/>
              <a:t>sns</a:t>
            </a:r>
            <a:r>
              <a:rPr lang="en-US" altLang="zh-CN" dirty="0" smtClean="0"/>
              <a:t>/jscode2session?appid=</a:t>
            </a:r>
            <a:r>
              <a:rPr lang="en-US" altLang="zh-CN" dirty="0" err="1" smtClean="0"/>
              <a:t>APPID&amp;secret</a:t>
            </a:r>
            <a:r>
              <a:rPr lang="en-US" altLang="zh-CN" dirty="0" smtClean="0"/>
              <a:t>=</a:t>
            </a:r>
            <a:r>
              <a:rPr lang="en-US" altLang="zh-CN" dirty="0" err="1" smtClean="0"/>
              <a:t>SECRET&amp;js_code</a:t>
            </a:r>
            <a:r>
              <a:rPr lang="en-US" altLang="zh-CN" dirty="0" smtClean="0"/>
              <a:t>=</a:t>
            </a:r>
            <a:r>
              <a:rPr lang="en-US" altLang="zh-CN" dirty="0" err="1" smtClean="0"/>
              <a:t>JSCODE&amp;grant_type</a:t>
            </a:r>
            <a:r>
              <a:rPr lang="en-US" altLang="zh-CN" dirty="0" smtClean="0"/>
              <a:t>=</a:t>
            </a:r>
            <a:r>
              <a:rPr lang="en-US" altLang="zh-CN" dirty="0" err="1" smtClean="0"/>
              <a:t>authorization_code</a:t>
            </a:r>
            <a:r>
              <a:rPr lang="en-US" altLang="zh-CN" dirty="0" smtClean="0"/>
              <a:t> </a:t>
            </a:r>
            <a:br>
              <a:rPr lang="en-US" altLang="zh-CN" dirty="0" smtClean="0"/>
            </a:br>
            <a:r>
              <a:rPr lang="zh-CN" altLang="en-US" dirty="0" smtClean="0"/>
              <a:t>返回 </a:t>
            </a:r>
            <a:r>
              <a:rPr lang="en-US" altLang="zh-CN" dirty="0" err="1" smtClean="0"/>
              <a:t>openid</a:t>
            </a:r>
            <a:r>
              <a:rPr lang="en-US" altLang="zh-CN" dirty="0" smtClean="0"/>
              <a:t>  </a:t>
            </a:r>
            <a:r>
              <a:rPr lang="en-US" altLang="zh-CN" sz="2200" b="0" i="0" dirty="0" err="1" smtClean="0">
                <a:effectLst/>
                <a:latin typeface="+mn-lt"/>
                <a:ea typeface="+mn-ea"/>
                <a:cs typeface="+mn-cs"/>
                <a:sym typeface="Helvetica Neue"/>
              </a:rPr>
              <a:t>session_key</a:t>
            </a:r>
            <a:r>
              <a:rPr lang="en-US" altLang="zh-CN" sz="2200" b="0" i="0" dirty="0" smtClean="0">
                <a:effectLst/>
                <a:latin typeface="+mn-lt"/>
                <a:ea typeface="+mn-ea"/>
                <a:cs typeface="+mn-cs"/>
                <a:sym typeface="Helvetica Neue"/>
              </a:rPr>
              <a:t>  </a:t>
            </a:r>
            <a:r>
              <a:rPr lang="en-US" altLang="zh-CN" sz="2200" b="0" i="0" dirty="0" err="1" smtClean="0">
                <a:effectLst/>
                <a:latin typeface="+mn-lt"/>
                <a:ea typeface="+mn-ea"/>
                <a:cs typeface="+mn-cs"/>
                <a:sym typeface="Helvetica Neue"/>
              </a:rPr>
              <a:t>unionid</a:t>
            </a:r>
            <a:endParaRPr lang="en-US" altLang="zh-CN" sz="2200" b="0" i="0" dirty="0" smtClean="0">
              <a:effectLst/>
              <a:latin typeface="+mn-lt"/>
              <a:ea typeface="+mn-ea"/>
              <a:cs typeface="+mn-cs"/>
              <a:sym typeface="Helvetica Neue"/>
            </a:endParaRPr>
          </a:p>
          <a:p>
            <a:pPr marL="0" marR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200" b="0" i="0" dirty="0" smtClean="0">
                <a:effectLst/>
                <a:latin typeface="+mn-lt"/>
                <a:ea typeface="+mn-ea"/>
                <a:cs typeface="+mn-cs"/>
                <a:sym typeface="Helvetica Neue"/>
              </a:rPr>
              <a:t>获取用户信息（用户授权）</a:t>
            </a:r>
            <a:r>
              <a:rPr kumimoji="1" lang="zh-CN" altLang="en-US" sz="2200" b="0" i="0" dirty="0" smtClean="0">
                <a:effectLst/>
                <a:latin typeface="+mn-lt"/>
                <a:ea typeface="+mn-ea"/>
                <a:cs typeface="+mn-cs"/>
                <a:sym typeface="Wingdings"/>
              </a:rPr>
              <a:t> </a:t>
            </a:r>
            <a:r>
              <a:rPr kumimoji="1" lang="en-US" altLang="zh-CN" sz="2200" b="0" i="0" dirty="0" err="1" smtClean="0">
                <a:effectLst/>
                <a:latin typeface="+mn-lt"/>
                <a:ea typeface="+mn-ea"/>
                <a:cs typeface="+mn-cs"/>
                <a:sym typeface="Wingdings"/>
              </a:rPr>
              <a:t>wx.</a:t>
            </a:r>
            <a:r>
              <a:rPr lang="en-US" altLang="zh-CN" sz="2200" b="0" dirty="0" err="1" smtClean="0">
                <a:effectLst/>
                <a:latin typeface="+mn-lt"/>
                <a:ea typeface="+mn-ea"/>
                <a:cs typeface="+mn-cs"/>
                <a:sym typeface="Helvetica Neue"/>
              </a:rPr>
              <a:t>checkSession</a:t>
            </a:r>
            <a:r>
              <a:rPr lang="en-US" altLang="zh-CN" sz="2200" b="0" dirty="0" smtClean="0">
                <a:effectLst/>
                <a:latin typeface="+mn-lt"/>
                <a:ea typeface="+mn-ea"/>
                <a:cs typeface="+mn-cs"/>
                <a:sym typeface="Helvetica Neue"/>
              </a:rPr>
              <a:t> </a:t>
            </a:r>
            <a:r>
              <a:rPr lang="en-US" altLang="zh-CN" sz="2200" b="0" dirty="0" smtClean="0">
                <a:effectLst/>
                <a:latin typeface="+mn-lt"/>
                <a:ea typeface="+mn-ea"/>
                <a:cs typeface="+mn-cs"/>
                <a:sym typeface="Wingdings"/>
              </a:rPr>
              <a:t> </a:t>
            </a:r>
            <a:r>
              <a:rPr lang="en-US" altLang="zh-CN" sz="2200" b="0" dirty="0" err="1" smtClean="0">
                <a:effectLst/>
                <a:latin typeface="+mn-lt"/>
                <a:ea typeface="+mn-ea"/>
                <a:cs typeface="+mn-cs"/>
                <a:sym typeface="Wingdings"/>
              </a:rPr>
              <a:t>wx.login</a:t>
            </a:r>
            <a:r>
              <a:rPr lang="en-US" altLang="zh-CN" sz="2200" b="0" dirty="0" smtClean="0">
                <a:effectLst/>
                <a:latin typeface="+mn-lt"/>
                <a:ea typeface="+mn-ea"/>
                <a:cs typeface="+mn-cs"/>
                <a:sym typeface="Wingdings"/>
              </a:rPr>
              <a:t> </a:t>
            </a:r>
            <a:r>
              <a:rPr lang="zh-CN" altLang="en-US" sz="2200" b="0" dirty="0" smtClean="0">
                <a:effectLst/>
                <a:latin typeface="+mn-lt"/>
                <a:ea typeface="+mn-ea"/>
                <a:cs typeface="+mn-cs"/>
                <a:sym typeface="Wingdings"/>
              </a:rPr>
              <a:t> 自己的登录接口</a:t>
            </a:r>
            <a:r>
              <a:rPr lang="en-US" altLang="zh-CN" sz="2200" b="0" dirty="0" smtClean="0">
                <a:effectLst/>
                <a:latin typeface="+mn-lt"/>
                <a:ea typeface="+mn-ea"/>
                <a:cs typeface="+mn-cs"/>
                <a:sym typeface="Wingdings"/>
              </a:rPr>
              <a:t> </a:t>
            </a:r>
            <a:r>
              <a:rPr lang="zh-CN" altLang="en-US" sz="2200" b="0" dirty="0" smtClean="0">
                <a:effectLst/>
                <a:latin typeface="+mn-lt"/>
                <a:ea typeface="+mn-ea"/>
                <a:cs typeface="+mn-cs"/>
                <a:sym typeface="Wingdings"/>
              </a:rPr>
              <a:t> 获取登陆</a:t>
            </a:r>
            <a:r>
              <a:rPr lang="en-US" altLang="zh-CN" sz="2200" b="0" dirty="0" smtClean="0">
                <a:effectLst/>
                <a:latin typeface="+mn-lt"/>
                <a:ea typeface="+mn-ea"/>
                <a:cs typeface="+mn-cs"/>
                <a:sym typeface="Wingdings"/>
              </a:rPr>
              <a:t>token</a:t>
            </a:r>
            <a:r>
              <a:rPr lang="zh-CN" altLang="en-US" sz="2200" b="0" dirty="0" smtClean="0">
                <a:effectLst/>
                <a:latin typeface="+mn-lt"/>
                <a:ea typeface="+mn-ea"/>
                <a:cs typeface="+mn-cs"/>
                <a:sym typeface="Wingdings"/>
              </a:rPr>
              <a:t>存缓存</a:t>
            </a:r>
            <a:endParaRPr lang="en-US" altLang="zh-CN" sz="2200" b="0" dirty="0" smtClean="0">
              <a:effectLst/>
              <a:latin typeface="+mn-lt"/>
              <a:ea typeface="+mn-ea"/>
              <a:cs typeface="+mn-cs"/>
              <a:sym typeface="Wingdings"/>
            </a:endParaRPr>
          </a:p>
          <a:p>
            <a:pPr marL="0" marR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200" b="0" dirty="0" smtClean="0">
                <a:effectLst/>
                <a:latin typeface="+mn-lt"/>
                <a:ea typeface="+mn-ea"/>
                <a:cs typeface="+mn-cs"/>
                <a:sym typeface="Wingdings"/>
              </a:rPr>
              <a:t>用户拒绝授权需要引导用户授权</a:t>
            </a:r>
            <a:endParaRPr lang="en-US" altLang="zh-CN" sz="2200" b="0" dirty="0" smtClean="0">
              <a:effectLst/>
              <a:latin typeface="+mn-lt"/>
              <a:ea typeface="+mn-ea"/>
              <a:cs typeface="+mn-cs"/>
              <a:sym typeface="Wingdings"/>
            </a:endParaRPr>
          </a:p>
          <a:p>
            <a:r>
              <a:rPr kumimoji="1" lang="zh-CN" altLang="en-US" dirty="0" smtClean="0"/>
              <a:t>登录态失效重新登录</a:t>
            </a:r>
            <a:endParaRPr kumimoji="1" lang="en-US" altLang="zh-CN" dirty="0" smtClean="0"/>
          </a:p>
          <a:p>
            <a:r>
              <a:rPr kumimoji="1" lang="zh-CN" altLang="en-US" dirty="0" smtClean="0"/>
              <a:t>后端登录接口带上加密用户信息 做二次校验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1583261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加入自己的登录机制</a:t>
            </a:r>
            <a:endParaRPr kumimoji="1" lang="en-US" altLang="zh-CN" dirty="0" smtClean="0"/>
          </a:p>
          <a:p>
            <a:r>
              <a:rPr lang="en-US" altLang="zh-CN" dirty="0" smtClean="0"/>
              <a:t>https://</a:t>
            </a:r>
            <a:r>
              <a:rPr lang="en-US" altLang="zh-CN" dirty="0" err="1" smtClean="0"/>
              <a:t>api.weixin.qq.com</a:t>
            </a:r>
            <a:r>
              <a:rPr lang="en-US" altLang="zh-CN" dirty="0" smtClean="0"/>
              <a:t>/</a:t>
            </a:r>
            <a:r>
              <a:rPr lang="en-US" altLang="zh-CN" dirty="0" err="1" smtClean="0"/>
              <a:t>sns</a:t>
            </a:r>
            <a:r>
              <a:rPr lang="en-US" altLang="zh-CN" dirty="0" smtClean="0"/>
              <a:t>/jscode2session?appid=</a:t>
            </a:r>
            <a:r>
              <a:rPr lang="en-US" altLang="zh-CN" dirty="0" err="1" smtClean="0"/>
              <a:t>APPID&amp;secret</a:t>
            </a:r>
            <a:r>
              <a:rPr lang="en-US" altLang="zh-CN" dirty="0" smtClean="0"/>
              <a:t>=</a:t>
            </a:r>
            <a:r>
              <a:rPr lang="en-US" altLang="zh-CN" dirty="0" err="1" smtClean="0"/>
              <a:t>SECRET&amp;js_code</a:t>
            </a:r>
            <a:r>
              <a:rPr lang="en-US" altLang="zh-CN" dirty="0" smtClean="0"/>
              <a:t>=</a:t>
            </a:r>
            <a:r>
              <a:rPr lang="en-US" altLang="zh-CN" dirty="0" err="1" smtClean="0"/>
              <a:t>JSCODE&amp;grant_type</a:t>
            </a:r>
            <a:r>
              <a:rPr lang="en-US" altLang="zh-CN" dirty="0" smtClean="0"/>
              <a:t>=</a:t>
            </a:r>
            <a:r>
              <a:rPr lang="en-US" altLang="zh-CN" dirty="0" err="1" smtClean="0"/>
              <a:t>authorization_code</a:t>
            </a:r>
            <a:r>
              <a:rPr lang="en-US" altLang="zh-CN" dirty="0" smtClean="0"/>
              <a:t> </a:t>
            </a:r>
            <a:br>
              <a:rPr lang="en-US" altLang="zh-CN" dirty="0" smtClean="0"/>
            </a:br>
            <a:r>
              <a:rPr lang="zh-CN" altLang="en-US" dirty="0" smtClean="0"/>
              <a:t>返回 </a:t>
            </a:r>
            <a:r>
              <a:rPr lang="en-US" altLang="zh-CN" dirty="0" err="1" smtClean="0"/>
              <a:t>openid</a:t>
            </a:r>
            <a:r>
              <a:rPr lang="en-US" altLang="zh-CN" dirty="0" smtClean="0"/>
              <a:t>  </a:t>
            </a:r>
            <a:r>
              <a:rPr lang="en-US" altLang="zh-CN" sz="2200" b="0" i="0" dirty="0" err="1" smtClean="0">
                <a:effectLst/>
                <a:latin typeface="+mn-lt"/>
                <a:ea typeface="+mn-ea"/>
                <a:cs typeface="+mn-cs"/>
                <a:sym typeface="Helvetica Neue"/>
              </a:rPr>
              <a:t>session_key</a:t>
            </a:r>
            <a:r>
              <a:rPr lang="en-US" altLang="zh-CN" sz="2200" b="0" i="0" dirty="0" smtClean="0">
                <a:effectLst/>
                <a:latin typeface="+mn-lt"/>
                <a:ea typeface="+mn-ea"/>
                <a:cs typeface="+mn-cs"/>
                <a:sym typeface="Helvetica Neue"/>
              </a:rPr>
              <a:t>  </a:t>
            </a:r>
            <a:r>
              <a:rPr lang="en-US" altLang="zh-CN" sz="2200" b="0" i="0" dirty="0" err="1" smtClean="0">
                <a:effectLst/>
                <a:latin typeface="+mn-lt"/>
                <a:ea typeface="+mn-ea"/>
                <a:cs typeface="+mn-cs"/>
                <a:sym typeface="Helvetica Neue"/>
              </a:rPr>
              <a:t>unionid</a:t>
            </a:r>
            <a:endParaRPr lang="en-US" altLang="zh-CN" sz="2200" b="0" i="0" dirty="0" smtClean="0">
              <a:effectLst/>
              <a:latin typeface="+mn-lt"/>
              <a:ea typeface="+mn-ea"/>
              <a:cs typeface="+mn-cs"/>
              <a:sym typeface="Helvetica Neue"/>
            </a:endParaRPr>
          </a:p>
          <a:p>
            <a:pPr marL="0" marR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200" b="0" i="0" dirty="0" smtClean="0">
                <a:effectLst/>
                <a:latin typeface="+mn-lt"/>
                <a:ea typeface="+mn-ea"/>
                <a:cs typeface="+mn-cs"/>
                <a:sym typeface="Helvetica Neue"/>
              </a:rPr>
              <a:t>获取用户信息（用户授权）</a:t>
            </a:r>
            <a:r>
              <a:rPr kumimoji="1" lang="zh-CN" altLang="en-US" sz="2200" b="0" i="0" dirty="0" smtClean="0">
                <a:effectLst/>
                <a:latin typeface="+mn-lt"/>
                <a:ea typeface="+mn-ea"/>
                <a:cs typeface="+mn-cs"/>
                <a:sym typeface="Wingdings"/>
              </a:rPr>
              <a:t> </a:t>
            </a:r>
            <a:r>
              <a:rPr kumimoji="1" lang="en-US" altLang="zh-CN" sz="2200" b="0" i="0" dirty="0" err="1" smtClean="0">
                <a:effectLst/>
                <a:latin typeface="+mn-lt"/>
                <a:ea typeface="+mn-ea"/>
                <a:cs typeface="+mn-cs"/>
                <a:sym typeface="Wingdings"/>
              </a:rPr>
              <a:t>wx.</a:t>
            </a:r>
            <a:r>
              <a:rPr lang="en-US" altLang="zh-CN" sz="2200" b="0" dirty="0" err="1" smtClean="0">
                <a:effectLst/>
                <a:latin typeface="+mn-lt"/>
                <a:ea typeface="+mn-ea"/>
                <a:cs typeface="+mn-cs"/>
                <a:sym typeface="Helvetica Neue"/>
              </a:rPr>
              <a:t>checkSession</a:t>
            </a:r>
            <a:r>
              <a:rPr lang="en-US" altLang="zh-CN" sz="2200" b="0" dirty="0" smtClean="0">
                <a:effectLst/>
                <a:latin typeface="+mn-lt"/>
                <a:ea typeface="+mn-ea"/>
                <a:cs typeface="+mn-cs"/>
                <a:sym typeface="Helvetica Neue"/>
              </a:rPr>
              <a:t> </a:t>
            </a:r>
            <a:r>
              <a:rPr lang="en-US" altLang="zh-CN" sz="2200" b="0" dirty="0" smtClean="0">
                <a:effectLst/>
                <a:latin typeface="+mn-lt"/>
                <a:ea typeface="+mn-ea"/>
                <a:cs typeface="+mn-cs"/>
                <a:sym typeface="Wingdings"/>
              </a:rPr>
              <a:t> </a:t>
            </a:r>
            <a:r>
              <a:rPr lang="en-US" altLang="zh-CN" sz="2200" b="0" dirty="0" err="1" smtClean="0">
                <a:effectLst/>
                <a:latin typeface="+mn-lt"/>
                <a:ea typeface="+mn-ea"/>
                <a:cs typeface="+mn-cs"/>
                <a:sym typeface="Wingdings"/>
              </a:rPr>
              <a:t>wx.login</a:t>
            </a:r>
            <a:r>
              <a:rPr lang="en-US" altLang="zh-CN" sz="2200" b="0" dirty="0" smtClean="0">
                <a:effectLst/>
                <a:latin typeface="+mn-lt"/>
                <a:ea typeface="+mn-ea"/>
                <a:cs typeface="+mn-cs"/>
                <a:sym typeface="Wingdings"/>
              </a:rPr>
              <a:t> </a:t>
            </a:r>
            <a:r>
              <a:rPr lang="zh-CN" altLang="en-US" sz="2200" b="0" dirty="0" smtClean="0">
                <a:effectLst/>
                <a:latin typeface="+mn-lt"/>
                <a:ea typeface="+mn-ea"/>
                <a:cs typeface="+mn-cs"/>
                <a:sym typeface="Wingdings"/>
              </a:rPr>
              <a:t> 自己的登录接口</a:t>
            </a:r>
            <a:r>
              <a:rPr lang="en-US" altLang="zh-CN" sz="2200" b="0" dirty="0" smtClean="0">
                <a:effectLst/>
                <a:latin typeface="+mn-lt"/>
                <a:ea typeface="+mn-ea"/>
                <a:cs typeface="+mn-cs"/>
                <a:sym typeface="Wingdings"/>
              </a:rPr>
              <a:t> </a:t>
            </a:r>
            <a:r>
              <a:rPr lang="zh-CN" altLang="en-US" sz="2200" b="0" dirty="0" smtClean="0">
                <a:effectLst/>
                <a:latin typeface="+mn-lt"/>
                <a:ea typeface="+mn-ea"/>
                <a:cs typeface="+mn-cs"/>
                <a:sym typeface="Wingdings"/>
              </a:rPr>
              <a:t> 获取登陆</a:t>
            </a:r>
            <a:r>
              <a:rPr lang="en-US" altLang="zh-CN" sz="2200" b="0" dirty="0" smtClean="0">
                <a:effectLst/>
                <a:latin typeface="+mn-lt"/>
                <a:ea typeface="+mn-ea"/>
                <a:cs typeface="+mn-cs"/>
                <a:sym typeface="Wingdings"/>
              </a:rPr>
              <a:t>token</a:t>
            </a:r>
            <a:r>
              <a:rPr lang="zh-CN" altLang="en-US" sz="2200" b="0" dirty="0" smtClean="0">
                <a:effectLst/>
                <a:latin typeface="+mn-lt"/>
                <a:ea typeface="+mn-ea"/>
                <a:cs typeface="+mn-cs"/>
                <a:sym typeface="Wingdings"/>
              </a:rPr>
              <a:t>存缓存</a:t>
            </a:r>
            <a:endParaRPr lang="en-US" altLang="zh-CN" sz="2200" b="0" dirty="0" smtClean="0">
              <a:effectLst/>
              <a:latin typeface="+mn-lt"/>
              <a:ea typeface="+mn-ea"/>
              <a:cs typeface="+mn-cs"/>
              <a:sym typeface="Wingdings"/>
            </a:endParaRPr>
          </a:p>
          <a:p>
            <a:pPr marL="0" marR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200" b="0" dirty="0" smtClean="0">
                <a:effectLst/>
                <a:latin typeface="+mn-lt"/>
                <a:ea typeface="+mn-ea"/>
                <a:cs typeface="+mn-cs"/>
                <a:sym typeface="Wingdings"/>
              </a:rPr>
              <a:t>用户拒绝授权需要引导用户授权</a:t>
            </a:r>
            <a:endParaRPr lang="en-US" altLang="zh-CN" sz="2200" b="0" dirty="0" smtClean="0">
              <a:effectLst/>
              <a:latin typeface="+mn-lt"/>
              <a:ea typeface="+mn-ea"/>
              <a:cs typeface="+mn-cs"/>
              <a:sym typeface="Wingdings"/>
            </a:endParaRPr>
          </a:p>
          <a:p>
            <a:r>
              <a:rPr kumimoji="1" lang="zh-CN" altLang="en-US" dirty="0" smtClean="0"/>
              <a:t>登录态失效重新登录</a:t>
            </a:r>
            <a:endParaRPr kumimoji="1" lang="en-US" altLang="zh-CN" dirty="0" smtClean="0"/>
          </a:p>
          <a:p>
            <a:r>
              <a:rPr kumimoji="1" lang="en-US" altLang="zh-CN" dirty="0" smtClean="0"/>
              <a:t>https://</a:t>
            </a:r>
            <a:r>
              <a:rPr kumimoji="1" lang="en-US" altLang="zh-CN" dirty="0" err="1" smtClean="0"/>
              <a:t>www.processon.com</a:t>
            </a:r>
            <a:r>
              <a:rPr kumimoji="1" lang="en-US" altLang="zh-CN" dirty="0" smtClean="0"/>
              <a:t>/diagraming/5aa766ade4b05a5cc2f3d47d</a:t>
            </a:r>
          </a:p>
          <a:p>
            <a:pPr marL="0" marR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 smtClean="0"/>
              <a:t>后端登录接口带上加密用户信息 做二次校验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0793545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加入自己的登录机制</a:t>
            </a:r>
            <a:endParaRPr kumimoji="1" lang="en-US" altLang="zh-CN" dirty="0" smtClean="0"/>
          </a:p>
          <a:p>
            <a:r>
              <a:rPr lang="en-US" altLang="zh-CN" dirty="0" smtClean="0"/>
              <a:t>https://</a:t>
            </a:r>
            <a:r>
              <a:rPr lang="en-US" altLang="zh-CN" dirty="0" err="1" smtClean="0"/>
              <a:t>api.weixin.qq.com</a:t>
            </a:r>
            <a:r>
              <a:rPr lang="en-US" altLang="zh-CN" dirty="0" smtClean="0"/>
              <a:t>/</a:t>
            </a:r>
            <a:r>
              <a:rPr lang="en-US" altLang="zh-CN" dirty="0" err="1" smtClean="0"/>
              <a:t>sns</a:t>
            </a:r>
            <a:r>
              <a:rPr lang="en-US" altLang="zh-CN" dirty="0" smtClean="0"/>
              <a:t>/jscode2session?appid=</a:t>
            </a:r>
            <a:r>
              <a:rPr lang="en-US" altLang="zh-CN" dirty="0" err="1" smtClean="0"/>
              <a:t>APPID&amp;secret</a:t>
            </a:r>
            <a:r>
              <a:rPr lang="en-US" altLang="zh-CN" dirty="0" smtClean="0"/>
              <a:t>=</a:t>
            </a:r>
            <a:r>
              <a:rPr lang="en-US" altLang="zh-CN" dirty="0" err="1" smtClean="0"/>
              <a:t>SECRET&amp;js_code</a:t>
            </a:r>
            <a:r>
              <a:rPr lang="en-US" altLang="zh-CN" dirty="0" smtClean="0"/>
              <a:t>=</a:t>
            </a:r>
            <a:r>
              <a:rPr lang="en-US" altLang="zh-CN" dirty="0" err="1" smtClean="0"/>
              <a:t>JSCODE&amp;grant_type</a:t>
            </a:r>
            <a:r>
              <a:rPr lang="en-US" altLang="zh-CN" dirty="0" smtClean="0"/>
              <a:t>=</a:t>
            </a:r>
            <a:r>
              <a:rPr lang="en-US" altLang="zh-CN" dirty="0" err="1" smtClean="0"/>
              <a:t>authorization_code</a:t>
            </a:r>
            <a:r>
              <a:rPr lang="en-US" altLang="zh-CN" dirty="0" smtClean="0"/>
              <a:t> </a:t>
            </a:r>
            <a:br>
              <a:rPr lang="en-US" altLang="zh-CN" dirty="0" smtClean="0"/>
            </a:br>
            <a:r>
              <a:rPr lang="zh-CN" altLang="en-US" dirty="0" smtClean="0"/>
              <a:t>返回 </a:t>
            </a:r>
            <a:r>
              <a:rPr lang="en-US" altLang="zh-CN" dirty="0" err="1" smtClean="0"/>
              <a:t>openid</a:t>
            </a:r>
            <a:r>
              <a:rPr lang="en-US" altLang="zh-CN" dirty="0" smtClean="0"/>
              <a:t>  </a:t>
            </a:r>
            <a:r>
              <a:rPr lang="en-US" altLang="zh-CN" sz="2200" b="0" i="0" dirty="0" err="1" smtClean="0">
                <a:effectLst/>
                <a:latin typeface="+mn-lt"/>
                <a:ea typeface="+mn-ea"/>
                <a:cs typeface="+mn-cs"/>
                <a:sym typeface="Helvetica Neue"/>
              </a:rPr>
              <a:t>session_key</a:t>
            </a:r>
            <a:r>
              <a:rPr lang="en-US" altLang="zh-CN" sz="2200" b="0" i="0" dirty="0" smtClean="0">
                <a:effectLst/>
                <a:latin typeface="+mn-lt"/>
                <a:ea typeface="+mn-ea"/>
                <a:cs typeface="+mn-cs"/>
                <a:sym typeface="Helvetica Neue"/>
              </a:rPr>
              <a:t>  </a:t>
            </a:r>
            <a:r>
              <a:rPr lang="en-US" altLang="zh-CN" sz="2200" b="0" i="0" dirty="0" err="1" smtClean="0">
                <a:effectLst/>
                <a:latin typeface="+mn-lt"/>
                <a:ea typeface="+mn-ea"/>
                <a:cs typeface="+mn-cs"/>
                <a:sym typeface="Helvetica Neue"/>
              </a:rPr>
              <a:t>unionid</a:t>
            </a:r>
            <a:endParaRPr lang="en-US" altLang="zh-CN" sz="2200" b="0" i="0" dirty="0" smtClean="0">
              <a:effectLst/>
              <a:latin typeface="+mn-lt"/>
              <a:ea typeface="+mn-ea"/>
              <a:cs typeface="+mn-cs"/>
              <a:sym typeface="Helvetica Neue"/>
            </a:endParaRPr>
          </a:p>
          <a:p>
            <a:pPr marL="0" marR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200" b="0" i="0" dirty="0" smtClean="0">
                <a:effectLst/>
                <a:latin typeface="+mn-lt"/>
                <a:ea typeface="+mn-ea"/>
                <a:cs typeface="+mn-cs"/>
                <a:sym typeface="Helvetica Neue"/>
              </a:rPr>
              <a:t>获取用户信息（用户授权）</a:t>
            </a:r>
            <a:r>
              <a:rPr kumimoji="1" lang="zh-CN" altLang="en-US" sz="2200" b="0" i="0" dirty="0" smtClean="0">
                <a:effectLst/>
                <a:latin typeface="+mn-lt"/>
                <a:ea typeface="+mn-ea"/>
                <a:cs typeface="+mn-cs"/>
                <a:sym typeface="Wingdings"/>
              </a:rPr>
              <a:t> </a:t>
            </a:r>
            <a:r>
              <a:rPr kumimoji="1" lang="en-US" altLang="zh-CN" sz="2200" b="0" i="0" dirty="0" err="1" smtClean="0">
                <a:effectLst/>
                <a:latin typeface="+mn-lt"/>
                <a:ea typeface="+mn-ea"/>
                <a:cs typeface="+mn-cs"/>
                <a:sym typeface="Wingdings"/>
              </a:rPr>
              <a:t>wx.</a:t>
            </a:r>
            <a:r>
              <a:rPr lang="en-US" altLang="zh-CN" sz="2200" b="0" dirty="0" err="1" smtClean="0">
                <a:effectLst/>
                <a:latin typeface="+mn-lt"/>
                <a:ea typeface="+mn-ea"/>
                <a:cs typeface="+mn-cs"/>
                <a:sym typeface="Helvetica Neue"/>
              </a:rPr>
              <a:t>checkSession</a:t>
            </a:r>
            <a:r>
              <a:rPr lang="en-US" altLang="zh-CN" sz="2200" b="0" dirty="0" smtClean="0">
                <a:effectLst/>
                <a:latin typeface="+mn-lt"/>
                <a:ea typeface="+mn-ea"/>
                <a:cs typeface="+mn-cs"/>
                <a:sym typeface="Helvetica Neue"/>
              </a:rPr>
              <a:t> </a:t>
            </a:r>
            <a:r>
              <a:rPr lang="en-US" altLang="zh-CN" sz="2200" b="0" dirty="0" smtClean="0">
                <a:effectLst/>
                <a:latin typeface="+mn-lt"/>
                <a:ea typeface="+mn-ea"/>
                <a:cs typeface="+mn-cs"/>
                <a:sym typeface="Wingdings"/>
              </a:rPr>
              <a:t> </a:t>
            </a:r>
            <a:r>
              <a:rPr lang="en-US" altLang="zh-CN" sz="2200" b="0" dirty="0" err="1" smtClean="0">
                <a:effectLst/>
                <a:latin typeface="+mn-lt"/>
                <a:ea typeface="+mn-ea"/>
                <a:cs typeface="+mn-cs"/>
                <a:sym typeface="Wingdings"/>
              </a:rPr>
              <a:t>wx.login</a:t>
            </a:r>
            <a:r>
              <a:rPr lang="en-US" altLang="zh-CN" sz="2200" b="0" dirty="0" smtClean="0">
                <a:effectLst/>
                <a:latin typeface="+mn-lt"/>
                <a:ea typeface="+mn-ea"/>
                <a:cs typeface="+mn-cs"/>
                <a:sym typeface="Wingdings"/>
              </a:rPr>
              <a:t> </a:t>
            </a:r>
            <a:r>
              <a:rPr lang="zh-CN" altLang="en-US" sz="2200" b="0" dirty="0" smtClean="0">
                <a:effectLst/>
                <a:latin typeface="+mn-lt"/>
                <a:ea typeface="+mn-ea"/>
                <a:cs typeface="+mn-cs"/>
                <a:sym typeface="Wingdings"/>
              </a:rPr>
              <a:t> 自己的登录接口</a:t>
            </a:r>
            <a:r>
              <a:rPr lang="en-US" altLang="zh-CN" sz="2200" b="0" dirty="0" smtClean="0">
                <a:effectLst/>
                <a:latin typeface="+mn-lt"/>
                <a:ea typeface="+mn-ea"/>
                <a:cs typeface="+mn-cs"/>
                <a:sym typeface="Wingdings"/>
              </a:rPr>
              <a:t> </a:t>
            </a:r>
            <a:r>
              <a:rPr lang="zh-CN" altLang="en-US" sz="2200" b="0" dirty="0" smtClean="0">
                <a:effectLst/>
                <a:latin typeface="+mn-lt"/>
                <a:ea typeface="+mn-ea"/>
                <a:cs typeface="+mn-cs"/>
                <a:sym typeface="Wingdings"/>
              </a:rPr>
              <a:t> 获取登陆</a:t>
            </a:r>
            <a:r>
              <a:rPr lang="en-US" altLang="zh-CN" sz="2200" b="0" dirty="0" smtClean="0">
                <a:effectLst/>
                <a:latin typeface="+mn-lt"/>
                <a:ea typeface="+mn-ea"/>
                <a:cs typeface="+mn-cs"/>
                <a:sym typeface="Wingdings"/>
              </a:rPr>
              <a:t>token</a:t>
            </a:r>
            <a:r>
              <a:rPr lang="zh-CN" altLang="en-US" sz="2200" b="0" dirty="0" smtClean="0">
                <a:effectLst/>
                <a:latin typeface="+mn-lt"/>
                <a:ea typeface="+mn-ea"/>
                <a:cs typeface="+mn-cs"/>
                <a:sym typeface="Wingdings"/>
              </a:rPr>
              <a:t>存缓存</a:t>
            </a:r>
            <a:endParaRPr lang="en-US" altLang="zh-CN" sz="2200" b="0" dirty="0" smtClean="0">
              <a:effectLst/>
              <a:latin typeface="+mn-lt"/>
              <a:ea typeface="+mn-ea"/>
              <a:cs typeface="+mn-cs"/>
              <a:sym typeface="Wingdings"/>
            </a:endParaRPr>
          </a:p>
          <a:p>
            <a:pPr marL="0" marR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200" b="0" dirty="0" smtClean="0">
                <a:effectLst/>
                <a:latin typeface="+mn-lt"/>
                <a:ea typeface="+mn-ea"/>
                <a:cs typeface="+mn-cs"/>
                <a:sym typeface="Wingdings"/>
              </a:rPr>
              <a:t>用户拒绝授权需要引导用户授权</a:t>
            </a:r>
            <a:endParaRPr lang="en-US" altLang="zh-CN" sz="2200" b="0" dirty="0" smtClean="0">
              <a:effectLst/>
              <a:latin typeface="+mn-lt"/>
              <a:ea typeface="+mn-ea"/>
              <a:cs typeface="+mn-cs"/>
              <a:sym typeface="Wingdings"/>
            </a:endParaRPr>
          </a:p>
          <a:p>
            <a:r>
              <a:rPr kumimoji="1" lang="zh-CN" altLang="en-US" dirty="0" smtClean="0"/>
              <a:t>登录态失效重新登录</a:t>
            </a:r>
            <a:endParaRPr kumimoji="1" lang="en-US" altLang="zh-CN" dirty="0" smtClean="0"/>
          </a:p>
          <a:p>
            <a:r>
              <a:rPr kumimoji="1" lang="zh-CN" altLang="en-US" dirty="0" smtClean="0"/>
              <a:t>后端登录接口带上加密用户信息 做二次校验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082900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通过已认证的微信公众号申请小程</a:t>
            </a:r>
            <a:r>
              <a:rPr kumimoji="1" lang="zh-CN" altLang="en-US" dirty="0" smtClean="0"/>
              <a:t>序</a:t>
            </a:r>
            <a:endParaRPr kumimoji="1" lang="en-US" altLang="zh-CN" dirty="0" smtClean="0"/>
          </a:p>
          <a:p>
            <a:r>
              <a:rPr kumimoji="1" lang="zh-CN" altLang="en-US" dirty="0" smtClean="0"/>
              <a:t>请求域名 </a:t>
            </a:r>
            <a:r>
              <a:rPr kumimoji="1" lang="en-US" altLang="zh-CN" smtClean="0"/>
              <a:t>https</a:t>
            </a:r>
            <a:endParaRPr kumimoji="1" lang="en-US" altLang="zh-CN" dirty="0" smtClean="0"/>
          </a:p>
          <a:p>
            <a:r>
              <a:rPr kumimoji="1" lang="en-US" altLang="zh-CN" dirty="0" smtClean="0"/>
              <a:t>https://</a:t>
            </a:r>
            <a:r>
              <a:rPr kumimoji="1" lang="en-US" altLang="zh-CN" dirty="0" err="1" smtClean="0"/>
              <a:t>mp.weixin.qq.com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2002428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加入自己的登录机制</a:t>
            </a:r>
            <a:endParaRPr kumimoji="1" lang="en-US" altLang="zh-CN" dirty="0" smtClean="0"/>
          </a:p>
          <a:p>
            <a:r>
              <a:rPr lang="en-US" altLang="zh-CN" dirty="0" smtClean="0"/>
              <a:t>https://</a:t>
            </a:r>
            <a:r>
              <a:rPr lang="en-US" altLang="zh-CN" dirty="0" err="1" smtClean="0"/>
              <a:t>api.weixin.qq.com</a:t>
            </a:r>
            <a:r>
              <a:rPr lang="en-US" altLang="zh-CN" dirty="0" smtClean="0"/>
              <a:t>/</a:t>
            </a:r>
            <a:r>
              <a:rPr lang="en-US" altLang="zh-CN" dirty="0" err="1" smtClean="0"/>
              <a:t>sns</a:t>
            </a:r>
            <a:r>
              <a:rPr lang="en-US" altLang="zh-CN" dirty="0" smtClean="0"/>
              <a:t>/jscode2session?appid=</a:t>
            </a:r>
            <a:r>
              <a:rPr lang="en-US" altLang="zh-CN" dirty="0" err="1" smtClean="0"/>
              <a:t>APPID&amp;secret</a:t>
            </a:r>
            <a:r>
              <a:rPr lang="en-US" altLang="zh-CN" dirty="0" smtClean="0"/>
              <a:t>=</a:t>
            </a:r>
            <a:r>
              <a:rPr lang="en-US" altLang="zh-CN" dirty="0" err="1" smtClean="0"/>
              <a:t>SECRET&amp;js_code</a:t>
            </a:r>
            <a:r>
              <a:rPr lang="en-US" altLang="zh-CN" dirty="0" smtClean="0"/>
              <a:t>=</a:t>
            </a:r>
            <a:r>
              <a:rPr lang="en-US" altLang="zh-CN" dirty="0" err="1" smtClean="0"/>
              <a:t>JSCODE&amp;grant_type</a:t>
            </a:r>
            <a:r>
              <a:rPr lang="en-US" altLang="zh-CN" dirty="0" smtClean="0"/>
              <a:t>=</a:t>
            </a:r>
            <a:r>
              <a:rPr lang="en-US" altLang="zh-CN" dirty="0" err="1" smtClean="0"/>
              <a:t>authorization_code</a:t>
            </a:r>
            <a:r>
              <a:rPr lang="en-US" altLang="zh-CN" dirty="0" smtClean="0"/>
              <a:t> </a:t>
            </a:r>
            <a:br>
              <a:rPr lang="en-US" altLang="zh-CN" dirty="0" smtClean="0"/>
            </a:br>
            <a:r>
              <a:rPr lang="zh-CN" altLang="en-US" dirty="0" smtClean="0"/>
              <a:t>返回 </a:t>
            </a:r>
            <a:r>
              <a:rPr lang="en-US" altLang="zh-CN" dirty="0" err="1" smtClean="0"/>
              <a:t>openid</a:t>
            </a:r>
            <a:r>
              <a:rPr lang="en-US" altLang="zh-CN" dirty="0" smtClean="0"/>
              <a:t>  </a:t>
            </a:r>
            <a:r>
              <a:rPr lang="en-US" altLang="zh-CN" sz="2200" b="0" i="0" dirty="0" err="1" smtClean="0">
                <a:effectLst/>
                <a:latin typeface="+mn-lt"/>
                <a:ea typeface="+mn-ea"/>
                <a:cs typeface="+mn-cs"/>
                <a:sym typeface="Helvetica Neue"/>
              </a:rPr>
              <a:t>session_key</a:t>
            </a:r>
            <a:r>
              <a:rPr lang="en-US" altLang="zh-CN" sz="2200" b="0" i="0" dirty="0" smtClean="0">
                <a:effectLst/>
                <a:latin typeface="+mn-lt"/>
                <a:ea typeface="+mn-ea"/>
                <a:cs typeface="+mn-cs"/>
                <a:sym typeface="Helvetica Neue"/>
              </a:rPr>
              <a:t>  </a:t>
            </a:r>
            <a:r>
              <a:rPr lang="en-US" altLang="zh-CN" sz="2200" b="0" i="0" dirty="0" err="1" smtClean="0">
                <a:effectLst/>
                <a:latin typeface="+mn-lt"/>
                <a:ea typeface="+mn-ea"/>
                <a:cs typeface="+mn-cs"/>
                <a:sym typeface="Helvetica Neue"/>
              </a:rPr>
              <a:t>unionid</a:t>
            </a:r>
            <a:endParaRPr lang="en-US" altLang="zh-CN" sz="2200" b="0" i="0" dirty="0" smtClean="0">
              <a:effectLst/>
              <a:latin typeface="+mn-lt"/>
              <a:ea typeface="+mn-ea"/>
              <a:cs typeface="+mn-cs"/>
              <a:sym typeface="Helvetica Neue"/>
            </a:endParaRPr>
          </a:p>
          <a:p>
            <a:pPr marL="0" marR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200" b="0" i="0" dirty="0" smtClean="0">
                <a:effectLst/>
                <a:latin typeface="+mn-lt"/>
                <a:ea typeface="+mn-ea"/>
                <a:cs typeface="+mn-cs"/>
                <a:sym typeface="Helvetica Neue"/>
              </a:rPr>
              <a:t>获取用户信息（用户授权）</a:t>
            </a:r>
            <a:r>
              <a:rPr kumimoji="1" lang="zh-CN" altLang="en-US" sz="2200" b="0" i="0" dirty="0" smtClean="0">
                <a:effectLst/>
                <a:latin typeface="+mn-lt"/>
                <a:ea typeface="+mn-ea"/>
                <a:cs typeface="+mn-cs"/>
                <a:sym typeface="Wingdings"/>
              </a:rPr>
              <a:t> </a:t>
            </a:r>
            <a:r>
              <a:rPr kumimoji="1" lang="en-US" altLang="zh-CN" sz="2200" b="0" i="0" dirty="0" err="1" smtClean="0">
                <a:effectLst/>
                <a:latin typeface="+mn-lt"/>
                <a:ea typeface="+mn-ea"/>
                <a:cs typeface="+mn-cs"/>
                <a:sym typeface="Wingdings"/>
              </a:rPr>
              <a:t>wx.</a:t>
            </a:r>
            <a:r>
              <a:rPr lang="en-US" altLang="zh-CN" sz="2200" b="0" dirty="0" err="1" smtClean="0">
                <a:effectLst/>
                <a:latin typeface="+mn-lt"/>
                <a:ea typeface="+mn-ea"/>
                <a:cs typeface="+mn-cs"/>
                <a:sym typeface="Helvetica Neue"/>
              </a:rPr>
              <a:t>checkSession</a:t>
            </a:r>
            <a:r>
              <a:rPr lang="en-US" altLang="zh-CN" sz="2200" b="0" dirty="0" smtClean="0">
                <a:effectLst/>
                <a:latin typeface="+mn-lt"/>
                <a:ea typeface="+mn-ea"/>
                <a:cs typeface="+mn-cs"/>
                <a:sym typeface="Helvetica Neue"/>
              </a:rPr>
              <a:t> </a:t>
            </a:r>
            <a:r>
              <a:rPr lang="en-US" altLang="zh-CN" sz="2200" b="0" dirty="0" smtClean="0">
                <a:effectLst/>
                <a:latin typeface="+mn-lt"/>
                <a:ea typeface="+mn-ea"/>
                <a:cs typeface="+mn-cs"/>
                <a:sym typeface="Wingdings"/>
              </a:rPr>
              <a:t> </a:t>
            </a:r>
            <a:r>
              <a:rPr lang="en-US" altLang="zh-CN" sz="2200" b="0" dirty="0" err="1" smtClean="0">
                <a:effectLst/>
                <a:latin typeface="+mn-lt"/>
                <a:ea typeface="+mn-ea"/>
                <a:cs typeface="+mn-cs"/>
                <a:sym typeface="Wingdings"/>
              </a:rPr>
              <a:t>wx.login</a:t>
            </a:r>
            <a:r>
              <a:rPr lang="en-US" altLang="zh-CN" sz="2200" b="0" dirty="0" smtClean="0">
                <a:effectLst/>
                <a:latin typeface="+mn-lt"/>
                <a:ea typeface="+mn-ea"/>
                <a:cs typeface="+mn-cs"/>
                <a:sym typeface="Wingdings"/>
              </a:rPr>
              <a:t> </a:t>
            </a:r>
            <a:r>
              <a:rPr lang="zh-CN" altLang="en-US" sz="2200" b="0" dirty="0" smtClean="0">
                <a:effectLst/>
                <a:latin typeface="+mn-lt"/>
                <a:ea typeface="+mn-ea"/>
                <a:cs typeface="+mn-cs"/>
                <a:sym typeface="Wingdings"/>
              </a:rPr>
              <a:t> 自己的登录接口</a:t>
            </a:r>
            <a:r>
              <a:rPr lang="en-US" altLang="zh-CN" sz="2200" b="0" dirty="0" smtClean="0">
                <a:effectLst/>
                <a:latin typeface="+mn-lt"/>
                <a:ea typeface="+mn-ea"/>
                <a:cs typeface="+mn-cs"/>
                <a:sym typeface="Wingdings"/>
              </a:rPr>
              <a:t> </a:t>
            </a:r>
            <a:r>
              <a:rPr lang="zh-CN" altLang="en-US" sz="2200" b="0" dirty="0" smtClean="0">
                <a:effectLst/>
                <a:latin typeface="+mn-lt"/>
                <a:ea typeface="+mn-ea"/>
                <a:cs typeface="+mn-cs"/>
                <a:sym typeface="Wingdings"/>
              </a:rPr>
              <a:t> 获取登陆</a:t>
            </a:r>
            <a:r>
              <a:rPr lang="en-US" altLang="zh-CN" sz="2200" b="0" dirty="0" smtClean="0">
                <a:effectLst/>
                <a:latin typeface="+mn-lt"/>
                <a:ea typeface="+mn-ea"/>
                <a:cs typeface="+mn-cs"/>
                <a:sym typeface="Wingdings"/>
              </a:rPr>
              <a:t>token</a:t>
            </a:r>
            <a:r>
              <a:rPr lang="zh-CN" altLang="en-US" sz="2200" b="0" dirty="0" smtClean="0">
                <a:effectLst/>
                <a:latin typeface="+mn-lt"/>
                <a:ea typeface="+mn-ea"/>
                <a:cs typeface="+mn-cs"/>
                <a:sym typeface="Wingdings"/>
              </a:rPr>
              <a:t>存缓存</a:t>
            </a:r>
            <a:endParaRPr lang="en-US" altLang="zh-CN" sz="2200" b="0" dirty="0" smtClean="0">
              <a:effectLst/>
              <a:latin typeface="+mn-lt"/>
              <a:ea typeface="+mn-ea"/>
              <a:cs typeface="+mn-cs"/>
              <a:sym typeface="Wingdings"/>
            </a:endParaRPr>
          </a:p>
          <a:p>
            <a:pPr marL="0" marR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200" b="0" dirty="0" smtClean="0">
                <a:effectLst/>
                <a:latin typeface="+mn-lt"/>
                <a:ea typeface="+mn-ea"/>
                <a:cs typeface="+mn-cs"/>
                <a:sym typeface="Wingdings"/>
              </a:rPr>
              <a:t>用户拒绝授权需要引导用户授权</a:t>
            </a:r>
            <a:endParaRPr lang="en-US" altLang="zh-CN" sz="2200" b="0" dirty="0" smtClean="0">
              <a:effectLst/>
              <a:latin typeface="+mn-lt"/>
              <a:ea typeface="+mn-ea"/>
              <a:cs typeface="+mn-cs"/>
              <a:sym typeface="Wingdings"/>
            </a:endParaRPr>
          </a:p>
          <a:p>
            <a:r>
              <a:rPr kumimoji="1" lang="zh-CN" altLang="en-US" dirty="0" smtClean="0"/>
              <a:t>登录态失效重新登录</a:t>
            </a:r>
            <a:endParaRPr kumimoji="1" lang="en-US" altLang="zh-CN" dirty="0" smtClean="0"/>
          </a:p>
          <a:p>
            <a:r>
              <a:rPr kumimoji="1" lang="zh-CN" altLang="en-US" dirty="0" smtClean="0"/>
              <a:t>后端登录接口带上加密用户信息 做二次校验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983455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加入自己的登录机制</a:t>
            </a:r>
            <a:endParaRPr kumimoji="1" lang="en-US" altLang="zh-CN" dirty="0" smtClean="0"/>
          </a:p>
          <a:p>
            <a:r>
              <a:rPr lang="en-US" altLang="zh-CN" dirty="0" smtClean="0"/>
              <a:t>https://</a:t>
            </a:r>
            <a:r>
              <a:rPr lang="en-US" altLang="zh-CN" dirty="0" err="1" smtClean="0"/>
              <a:t>api.weixin.qq.com</a:t>
            </a:r>
            <a:r>
              <a:rPr lang="en-US" altLang="zh-CN" dirty="0" smtClean="0"/>
              <a:t>/</a:t>
            </a:r>
            <a:r>
              <a:rPr lang="en-US" altLang="zh-CN" dirty="0" err="1" smtClean="0"/>
              <a:t>sns</a:t>
            </a:r>
            <a:r>
              <a:rPr lang="en-US" altLang="zh-CN" dirty="0" smtClean="0"/>
              <a:t>/jscode2session?appid=</a:t>
            </a:r>
            <a:r>
              <a:rPr lang="en-US" altLang="zh-CN" dirty="0" err="1" smtClean="0"/>
              <a:t>APPID&amp;secret</a:t>
            </a:r>
            <a:r>
              <a:rPr lang="en-US" altLang="zh-CN" dirty="0" smtClean="0"/>
              <a:t>=</a:t>
            </a:r>
            <a:r>
              <a:rPr lang="en-US" altLang="zh-CN" dirty="0" err="1" smtClean="0"/>
              <a:t>SECRET&amp;js_code</a:t>
            </a:r>
            <a:r>
              <a:rPr lang="en-US" altLang="zh-CN" dirty="0" smtClean="0"/>
              <a:t>=</a:t>
            </a:r>
            <a:r>
              <a:rPr lang="en-US" altLang="zh-CN" dirty="0" err="1" smtClean="0"/>
              <a:t>JSCODE&amp;grant_type</a:t>
            </a:r>
            <a:r>
              <a:rPr lang="en-US" altLang="zh-CN" dirty="0" smtClean="0"/>
              <a:t>=</a:t>
            </a:r>
            <a:r>
              <a:rPr lang="en-US" altLang="zh-CN" dirty="0" err="1" smtClean="0"/>
              <a:t>authorization_code</a:t>
            </a:r>
            <a:r>
              <a:rPr lang="en-US" altLang="zh-CN" dirty="0" smtClean="0"/>
              <a:t> </a:t>
            </a:r>
            <a:br>
              <a:rPr lang="en-US" altLang="zh-CN" dirty="0" smtClean="0"/>
            </a:br>
            <a:r>
              <a:rPr lang="zh-CN" altLang="en-US" dirty="0" smtClean="0"/>
              <a:t>返回 </a:t>
            </a:r>
            <a:r>
              <a:rPr lang="en-US" altLang="zh-CN" dirty="0" err="1" smtClean="0"/>
              <a:t>openid</a:t>
            </a:r>
            <a:r>
              <a:rPr lang="en-US" altLang="zh-CN" dirty="0" smtClean="0"/>
              <a:t>  </a:t>
            </a:r>
            <a:r>
              <a:rPr lang="en-US" altLang="zh-CN" sz="2200" b="0" i="0" dirty="0" err="1" smtClean="0">
                <a:effectLst/>
                <a:latin typeface="+mn-lt"/>
                <a:ea typeface="+mn-ea"/>
                <a:cs typeface="+mn-cs"/>
                <a:sym typeface="Helvetica Neue"/>
              </a:rPr>
              <a:t>session_key</a:t>
            </a:r>
            <a:r>
              <a:rPr lang="en-US" altLang="zh-CN" sz="2200" b="0" i="0" dirty="0" smtClean="0">
                <a:effectLst/>
                <a:latin typeface="+mn-lt"/>
                <a:ea typeface="+mn-ea"/>
                <a:cs typeface="+mn-cs"/>
                <a:sym typeface="Helvetica Neue"/>
              </a:rPr>
              <a:t>  </a:t>
            </a:r>
            <a:r>
              <a:rPr lang="en-US" altLang="zh-CN" sz="2200" b="0" i="0" dirty="0" err="1" smtClean="0">
                <a:effectLst/>
                <a:latin typeface="+mn-lt"/>
                <a:ea typeface="+mn-ea"/>
                <a:cs typeface="+mn-cs"/>
                <a:sym typeface="Helvetica Neue"/>
              </a:rPr>
              <a:t>unionid</a:t>
            </a:r>
            <a:endParaRPr lang="en-US" altLang="zh-CN" sz="2200" b="0" i="0" dirty="0" smtClean="0">
              <a:effectLst/>
              <a:latin typeface="+mn-lt"/>
              <a:ea typeface="+mn-ea"/>
              <a:cs typeface="+mn-cs"/>
              <a:sym typeface="Helvetica Neue"/>
            </a:endParaRPr>
          </a:p>
          <a:p>
            <a:pPr marL="0" marR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200" b="0" i="0" dirty="0" smtClean="0">
                <a:effectLst/>
                <a:latin typeface="+mn-lt"/>
                <a:ea typeface="+mn-ea"/>
                <a:cs typeface="+mn-cs"/>
                <a:sym typeface="Helvetica Neue"/>
              </a:rPr>
              <a:t>获取用户信息（用户授权）</a:t>
            </a:r>
            <a:r>
              <a:rPr kumimoji="1" lang="zh-CN" altLang="en-US" sz="2200" b="0" i="0" dirty="0" smtClean="0">
                <a:effectLst/>
                <a:latin typeface="+mn-lt"/>
                <a:ea typeface="+mn-ea"/>
                <a:cs typeface="+mn-cs"/>
                <a:sym typeface="Wingdings"/>
              </a:rPr>
              <a:t> </a:t>
            </a:r>
            <a:r>
              <a:rPr kumimoji="1" lang="en-US" altLang="zh-CN" sz="2200" b="0" i="0" dirty="0" err="1" smtClean="0">
                <a:effectLst/>
                <a:latin typeface="+mn-lt"/>
                <a:ea typeface="+mn-ea"/>
                <a:cs typeface="+mn-cs"/>
                <a:sym typeface="Wingdings"/>
              </a:rPr>
              <a:t>wx.</a:t>
            </a:r>
            <a:r>
              <a:rPr lang="en-US" altLang="zh-CN" sz="2200" b="0" dirty="0" err="1" smtClean="0">
                <a:effectLst/>
                <a:latin typeface="+mn-lt"/>
                <a:ea typeface="+mn-ea"/>
                <a:cs typeface="+mn-cs"/>
                <a:sym typeface="Helvetica Neue"/>
              </a:rPr>
              <a:t>checkSession</a:t>
            </a:r>
            <a:r>
              <a:rPr lang="en-US" altLang="zh-CN" sz="2200" b="0" dirty="0" smtClean="0">
                <a:effectLst/>
                <a:latin typeface="+mn-lt"/>
                <a:ea typeface="+mn-ea"/>
                <a:cs typeface="+mn-cs"/>
                <a:sym typeface="Helvetica Neue"/>
              </a:rPr>
              <a:t> </a:t>
            </a:r>
            <a:r>
              <a:rPr lang="en-US" altLang="zh-CN" sz="2200" b="0" dirty="0" smtClean="0">
                <a:effectLst/>
                <a:latin typeface="+mn-lt"/>
                <a:ea typeface="+mn-ea"/>
                <a:cs typeface="+mn-cs"/>
                <a:sym typeface="Wingdings"/>
              </a:rPr>
              <a:t> </a:t>
            </a:r>
            <a:r>
              <a:rPr lang="en-US" altLang="zh-CN" sz="2200" b="0" dirty="0" err="1" smtClean="0">
                <a:effectLst/>
                <a:latin typeface="+mn-lt"/>
                <a:ea typeface="+mn-ea"/>
                <a:cs typeface="+mn-cs"/>
                <a:sym typeface="Wingdings"/>
              </a:rPr>
              <a:t>wx.login</a:t>
            </a:r>
            <a:r>
              <a:rPr lang="en-US" altLang="zh-CN" sz="2200" b="0" dirty="0" smtClean="0">
                <a:effectLst/>
                <a:latin typeface="+mn-lt"/>
                <a:ea typeface="+mn-ea"/>
                <a:cs typeface="+mn-cs"/>
                <a:sym typeface="Wingdings"/>
              </a:rPr>
              <a:t> </a:t>
            </a:r>
            <a:r>
              <a:rPr lang="zh-CN" altLang="en-US" sz="2200" b="0" dirty="0" smtClean="0">
                <a:effectLst/>
                <a:latin typeface="+mn-lt"/>
                <a:ea typeface="+mn-ea"/>
                <a:cs typeface="+mn-cs"/>
                <a:sym typeface="Wingdings"/>
              </a:rPr>
              <a:t> 自己的登录接口</a:t>
            </a:r>
            <a:r>
              <a:rPr lang="en-US" altLang="zh-CN" sz="2200" b="0" dirty="0" smtClean="0">
                <a:effectLst/>
                <a:latin typeface="+mn-lt"/>
                <a:ea typeface="+mn-ea"/>
                <a:cs typeface="+mn-cs"/>
                <a:sym typeface="Wingdings"/>
              </a:rPr>
              <a:t> </a:t>
            </a:r>
            <a:r>
              <a:rPr lang="zh-CN" altLang="en-US" sz="2200" b="0" dirty="0" smtClean="0">
                <a:effectLst/>
                <a:latin typeface="+mn-lt"/>
                <a:ea typeface="+mn-ea"/>
                <a:cs typeface="+mn-cs"/>
                <a:sym typeface="Wingdings"/>
              </a:rPr>
              <a:t> 获取登陆</a:t>
            </a:r>
            <a:r>
              <a:rPr lang="en-US" altLang="zh-CN" sz="2200" b="0" dirty="0" smtClean="0">
                <a:effectLst/>
                <a:latin typeface="+mn-lt"/>
                <a:ea typeface="+mn-ea"/>
                <a:cs typeface="+mn-cs"/>
                <a:sym typeface="Wingdings"/>
              </a:rPr>
              <a:t>token</a:t>
            </a:r>
            <a:r>
              <a:rPr lang="zh-CN" altLang="en-US" sz="2200" b="0" dirty="0" smtClean="0">
                <a:effectLst/>
                <a:latin typeface="+mn-lt"/>
                <a:ea typeface="+mn-ea"/>
                <a:cs typeface="+mn-cs"/>
                <a:sym typeface="Wingdings"/>
              </a:rPr>
              <a:t>存缓存</a:t>
            </a:r>
            <a:endParaRPr lang="en-US" altLang="zh-CN" sz="2200" b="0" dirty="0" smtClean="0">
              <a:effectLst/>
              <a:latin typeface="+mn-lt"/>
              <a:ea typeface="+mn-ea"/>
              <a:cs typeface="+mn-cs"/>
              <a:sym typeface="Wingdings"/>
            </a:endParaRPr>
          </a:p>
          <a:p>
            <a:pPr marL="0" marR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200" b="0" dirty="0" smtClean="0">
                <a:effectLst/>
                <a:latin typeface="+mn-lt"/>
                <a:ea typeface="+mn-ea"/>
                <a:cs typeface="+mn-cs"/>
                <a:sym typeface="Wingdings"/>
              </a:rPr>
              <a:t>用户拒绝授权需要引导用户授权</a:t>
            </a:r>
            <a:endParaRPr lang="en-US" altLang="zh-CN" sz="2200" b="0" dirty="0" smtClean="0">
              <a:effectLst/>
              <a:latin typeface="+mn-lt"/>
              <a:ea typeface="+mn-ea"/>
              <a:cs typeface="+mn-cs"/>
              <a:sym typeface="Wingdings"/>
            </a:endParaRPr>
          </a:p>
          <a:p>
            <a:r>
              <a:rPr kumimoji="1" lang="zh-CN" altLang="en-US" dirty="0" smtClean="0"/>
              <a:t>登录态失效重新登录</a:t>
            </a:r>
            <a:endParaRPr kumimoji="1" lang="en-US" altLang="zh-CN" dirty="0" smtClean="0"/>
          </a:p>
          <a:p>
            <a:r>
              <a:rPr kumimoji="1" lang="zh-CN" altLang="en-US" dirty="0" smtClean="0"/>
              <a:t>后端登录接口带上加密用户信息 做二次校验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930086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加入自己的登录机制</a:t>
            </a:r>
            <a:endParaRPr kumimoji="1" lang="en-US" altLang="zh-CN" dirty="0" smtClean="0"/>
          </a:p>
          <a:p>
            <a:r>
              <a:rPr lang="en-US" altLang="zh-CN" dirty="0" smtClean="0"/>
              <a:t>https://</a:t>
            </a:r>
            <a:r>
              <a:rPr lang="en-US" altLang="zh-CN" dirty="0" err="1" smtClean="0"/>
              <a:t>api.weixin.qq.com</a:t>
            </a:r>
            <a:r>
              <a:rPr lang="en-US" altLang="zh-CN" dirty="0" smtClean="0"/>
              <a:t>/</a:t>
            </a:r>
            <a:r>
              <a:rPr lang="en-US" altLang="zh-CN" dirty="0" err="1" smtClean="0"/>
              <a:t>sns</a:t>
            </a:r>
            <a:r>
              <a:rPr lang="en-US" altLang="zh-CN" dirty="0" smtClean="0"/>
              <a:t>/jscode2session?appid=</a:t>
            </a:r>
            <a:r>
              <a:rPr lang="en-US" altLang="zh-CN" dirty="0" err="1" smtClean="0"/>
              <a:t>APPID&amp;secret</a:t>
            </a:r>
            <a:r>
              <a:rPr lang="en-US" altLang="zh-CN" dirty="0" smtClean="0"/>
              <a:t>=</a:t>
            </a:r>
            <a:r>
              <a:rPr lang="en-US" altLang="zh-CN" dirty="0" err="1" smtClean="0"/>
              <a:t>SECRET&amp;js_code</a:t>
            </a:r>
            <a:r>
              <a:rPr lang="en-US" altLang="zh-CN" dirty="0" smtClean="0"/>
              <a:t>=</a:t>
            </a:r>
            <a:r>
              <a:rPr lang="en-US" altLang="zh-CN" dirty="0" err="1" smtClean="0"/>
              <a:t>JSCODE&amp;grant_type</a:t>
            </a:r>
            <a:r>
              <a:rPr lang="en-US" altLang="zh-CN" dirty="0" smtClean="0"/>
              <a:t>=</a:t>
            </a:r>
            <a:r>
              <a:rPr lang="en-US" altLang="zh-CN" dirty="0" err="1" smtClean="0"/>
              <a:t>authorization_code</a:t>
            </a:r>
            <a:r>
              <a:rPr lang="en-US" altLang="zh-CN" dirty="0" smtClean="0"/>
              <a:t> </a:t>
            </a:r>
            <a:br>
              <a:rPr lang="en-US" altLang="zh-CN" dirty="0" smtClean="0"/>
            </a:br>
            <a:r>
              <a:rPr lang="zh-CN" altLang="en-US" dirty="0" smtClean="0"/>
              <a:t>返回 </a:t>
            </a:r>
            <a:r>
              <a:rPr lang="en-US" altLang="zh-CN" dirty="0" err="1" smtClean="0"/>
              <a:t>openid</a:t>
            </a:r>
            <a:r>
              <a:rPr lang="en-US" altLang="zh-CN" dirty="0" smtClean="0"/>
              <a:t>  </a:t>
            </a:r>
            <a:r>
              <a:rPr lang="en-US" altLang="zh-CN" sz="2200" b="0" i="0" dirty="0" err="1" smtClean="0">
                <a:effectLst/>
                <a:latin typeface="+mn-lt"/>
                <a:ea typeface="+mn-ea"/>
                <a:cs typeface="+mn-cs"/>
                <a:sym typeface="Helvetica Neue"/>
              </a:rPr>
              <a:t>session_key</a:t>
            </a:r>
            <a:r>
              <a:rPr lang="en-US" altLang="zh-CN" sz="2200" b="0" i="0" dirty="0" smtClean="0">
                <a:effectLst/>
                <a:latin typeface="+mn-lt"/>
                <a:ea typeface="+mn-ea"/>
                <a:cs typeface="+mn-cs"/>
                <a:sym typeface="Helvetica Neue"/>
              </a:rPr>
              <a:t>  </a:t>
            </a:r>
            <a:r>
              <a:rPr lang="en-US" altLang="zh-CN" sz="2200" b="0" i="0" dirty="0" err="1" smtClean="0">
                <a:effectLst/>
                <a:latin typeface="+mn-lt"/>
                <a:ea typeface="+mn-ea"/>
                <a:cs typeface="+mn-cs"/>
                <a:sym typeface="Helvetica Neue"/>
              </a:rPr>
              <a:t>unionid</a:t>
            </a:r>
            <a:endParaRPr lang="en-US" altLang="zh-CN" sz="2200" b="0" i="0" dirty="0" smtClean="0">
              <a:effectLst/>
              <a:latin typeface="+mn-lt"/>
              <a:ea typeface="+mn-ea"/>
              <a:cs typeface="+mn-cs"/>
              <a:sym typeface="Helvetica Neue"/>
            </a:endParaRPr>
          </a:p>
          <a:p>
            <a:pPr marL="0" marR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200" b="0" i="0" dirty="0" smtClean="0">
                <a:effectLst/>
                <a:latin typeface="+mn-lt"/>
                <a:ea typeface="+mn-ea"/>
                <a:cs typeface="+mn-cs"/>
                <a:sym typeface="Helvetica Neue"/>
              </a:rPr>
              <a:t>获取用户信息（用户授权）</a:t>
            </a:r>
            <a:r>
              <a:rPr kumimoji="1" lang="zh-CN" altLang="en-US" sz="2200" b="0" i="0" dirty="0" smtClean="0">
                <a:effectLst/>
                <a:latin typeface="+mn-lt"/>
                <a:ea typeface="+mn-ea"/>
                <a:cs typeface="+mn-cs"/>
                <a:sym typeface="Wingdings"/>
              </a:rPr>
              <a:t> </a:t>
            </a:r>
            <a:r>
              <a:rPr kumimoji="1" lang="en-US" altLang="zh-CN" sz="2200" b="0" i="0" dirty="0" err="1" smtClean="0">
                <a:effectLst/>
                <a:latin typeface="+mn-lt"/>
                <a:ea typeface="+mn-ea"/>
                <a:cs typeface="+mn-cs"/>
                <a:sym typeface="Wingdings"/>
              </a:rPr>
              <a:t>wx.</a:t>
            </a:r>
            <a:r>
              <a:rPr lang="en-US" altLang="zh-CN" sz="2200" b="0" dirty="0" err="1" smtClean="0">
                <a:effectLst/>
                <a:latin typeface="+mn-lt"/>
                <a:ea typeface="+mn-ea"/>
                <a:cs typeface="+mn-cs"/>
                <a:sym typeface="Helvetica Neue"/>
              </a:rPr>
              <a:t>checkSession</a:t>
            </a:r>
            <a:r>
              <a:rPr lang="en-US" altLang="zh-CN" sz="2200" b="0" dirty="0" smtClean="0">
                <a:effectLst/>
                <a:latin typeface="+mn-lt"/>
                <a:ea typeface="+mn-ea"/>
                <a:cs typeface="+mn-cs"/>
                <a:sym typeface="Helvetica Neue"/>
              </a:rPr>
              <a:t> </a:t>
            </a:r>
            <a:r>
              <a:rPr lang="en-US" altLang="zh-CN" sz="2200" b="0" dirty="0" smtClean="0">
                <a:effectLst/>
                <a:latin typeface="+mn-lt"/>
                <a:ea typeface="+mn-ea"/>
                <a:cs typeface="+mn-cs"/>
                <a:sym typeface="Wingdings"/>
              </a:rPr>
              <a:t> </a:t>
            </a:r>
            <a:r>
              <a:rPr lang="en-US" altLang="zh-CN" sz="2200" b="0" dirty="0" err="1" smtClean="0">
                <a:effectLst/>
                <a:latin typeface="+mn-lt"/>
                <a:ea typeface="+mn-ea"/>
                <a:cs typeface="+mn-cs"/>
                <a:sym typeface="Wingdings"/>
              </a:rPr>
              <a:t>wx.login</a:t>
            </a:r>
            <a:r>
              <a:rPr lang="en-US" altLang="zh-CN" sz="2200" b="0" dirty="0" smtClean="0">
                <a:effectLst/>
                <a:latin typeface="+mn-lt"/>
                <a:ea typeface="+mn-ea"/>
                <a:cs typeface="+mn-cs"/>
                <a:sym typeface="Wingdings"/>
              </a:rPr>
              <a:t> </a:t>
            </a:r>
            <a:r>
              <a:rPr lang="zh-CN" altLang="en-US" sz="2200" b="0" dirty="0" smtClean="0">
                <a:effectLst/>
                <a:latin typeface="+mn-lt"/>
                <a:ea typeface="+mn-ea"/>
                <a:cs typeface="+mn-cs"/>
                <a:sym typeface="Wingdings"/>
              </a:rPr>
              <a:t> 自己的登录接口</a:t>
            </a:r>
            <a:r>
              <a:rPr lang="en-US" altLang="zh-CN" sz="2200" b="0" dirty="0" smtClean="0">
                <a:effectLst/>
                <a:latin typeface="+mn-lt"/>
                <a:ea typeface="+mn-ea"/>
                <a:cs typeface="+mn-cs"/>
                <a:sym typeface="Wingdings"/>
              </a:rPr>
              <a:t> </a:t>
            </a:r>
            <a:r>
              <a:rPr lang="zh-CN" altLang="en-US" sz="2200" b="0" dirty="0" smtClean="0">
                <a:effectLst/>
                <a:latin typeface="+mn-lt"/>
                <a:ea typeface="+mn-ea"/>
                <a:cs typeface="+mn-cs"/>
                <a:sym typeface="Wingdings"/>
              </a:rPr>
              <a:t> 获取登陆</a:t>
            </a:r>
            <a:r>
              <a:rPr lang="en-US" altLang="zh-CN" sz="2200" b="0" dirty="0" smtClean="0">
                <a:effectLst/>
                <a:latin typeface="+mn-lt"/>
                <a:ea typeface="+mn-ea"/>
                <a:cs typeface="+mn-cs"/>
                <a:sym typeface="Wingdings"/>
              </a:rPr>
              <a:t>token</a:t>
            </a:r>
            <a:r>
              <a:rPr lang="zh-CN" altLang="en-US" sz="2200" b="0" dirty="0" smtClean="0">
                <a:effectLst/>
                <a:latin typeface="+mn-lt"/>
                <a:ea typeface="+mn-ea"/>
                <a:cs typeface="+mn-cs"/>
                <a:sym typeface="Wingdings"/>
              </a:rPr>
              <a:t>存缓存</a:t>
            </a:r>
            <a:endParaRPr lang="en-US" altLang="zh-CN" sz="2200" b="0" dirty="0" smtClean="0">
              <a:effectLst/>
              <a:latin typeface="+mn-lt"/>
              <a:ea typeface="+mn-ea"/>
              <a:cs typeface="+mn-cs"/>
              <a:sym typeface="Wingdings"/>
            </a:endParaRPr>
          </a:p>
          <a:p>
            <a:pPr marL="0" marR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200" b="0" dirty="0" smtClean="0">
                <a:effectLst/>
                <a:latin typeface="+mn-lt"/>
                <a:ea typeface="+mn-ea"/>
                <a:cs typeface="+mn-cs"/>
                <a:sym typeface="Wingdings"/>
              </a:rPr>
              <a:t>用户拒绝授权需要引导用户授权</a:t>
            </a:r>
            <a:endParaRPr lang="en-US" altLang="zh-CN" sz="2200" b="0" dirty="0" smtClean="0">
              <a:effectLst/>
              <a:latin typeface="+mn-lt"/>
              <a:ea typeface="+mn-ea"/>
              <a:cs typeface="+mn-cs"/>
              <a:sym typeface="Wingdings"/>
            </a:endParaRPr>
          </a:p>
          <a:p>
            <a:r>
              <a:rPr kumimoji="1" lang="zh-CN" altLang="en-US" dirty="0" smtClean="0"/>
              <a:t>登录态失效重新登录</a:t>
            </a:r>
            <a:endParaRPr kumimoji="1" lang="en-US" altLang="zh-CN" dirty="0" smtClean="0"/>
          </a:p>
          <a:p>
            <a:r>
              <a:rPr kumimoji="1" lang="zh-CN" altLang="en-US" dirty="0" smtClean="0"/>
              <a:t>后端登录接口带上加密用户信息 做二次校验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1508434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用户自身行为触发</a:t>
            </a:r>
            <a:r>
              <a:rPr kumimoji="1" lang="zh-CN" altLang="en-US" dirty="0" smtClean="0"/>
              <a:t>！</a:t>
            </a:r>
            <a:endParaRPr kumimoji="1" lang="en-US" altLang="zh-CN" dirty="0" smtClean="0"/>
          </a:p>
          <a:p>
            <a:r>
              <a:rPr kumimoji="1" lang="zh-CN" altLang="en-US" dirty="0" smtClean="0"/>
              <a:t>一个</a:t>
            </a:r>
            <a:r>
              <a:rPr kumimoji="1" lang="en-US" altLang="zh-CN" dirty="0" err="1" smtClean="0"/>
              <a:t>formId</a:t>
            </a:r>
            <a:r>
              <a:rPr kumimoji="1" lang="en-US" altLang="zh-CN" dirty="0" smtClean="0"/>
              <a:t> </a:t>
            </a:r>
            <a:r>
              <a:rPr kumimoji="1" lang="zh-CN" altLang="en-US" dirty="0" smtClean="0"/>
              <a:t>用户行为后</a:t>
            </a:r>
            <a:r>
              <a:rPr kumimoji="1" lang="en-US" altLang="zh-CN" dirty="0" smtClean="0"/>
              <a:t>7</a:t>
            </a:r>
            <a:r>
              <a:rPr kumimoji="1" lang="zh-CN" altLang="en-US" dirty="0" smtClean="0"/>
              <a:t>天内下发一条模版消息</a:t>
            </a:r>
            <a:endParaRPr kumimoji="1" lang="en-US" altLang="zh-CN" dirty="0" smtClean="0"/>
          </a:p>
          <a:p>
            <a:r>
              <a:rPr lang="zh-CN" altLang="en-US" dirty="0" smtClean="0"/>
              <a:t>一个</a:t>
            </a:r>
            <a:r>
              <a:rPr lang="en-US" altLang="zh-CN" dirty="0" err="1" smtClean="0"/>
              <a:t>prepay_id</a:t>
            </a:r>
            <a:r>
              <a:rPr lang="zh-CN" altLang="en-US" dirty="0" smtClean="0"/>
              <a:t> 支付后</a:t>
            </a:r>
            <a:r>
              <a:rPr lang="en-US" altLang="zh-CN" dirty="0" smtClean="0"/>
              <a:t>7</a:t>
            </a:r>
            <a:r>
              <a:rPr lang="zh-CN" altLang="en-US" dirty="0" smtClean="0"/>
              <a:t>天内可下发</a:t>
            </a:r>
            <a:r>
              <a:rPr lang="en-US" altLang="zh-CN" dirty="0" smtClean="0"/>
              <a:t>3</a:t>
            </a:r>
            <a:r>
              <a:rPr lang="zh-CN" altLang="en-US" dirty="0" smtClean="0"/>
              <a:t>条模版消息</a:t>
            </a:r>
            <a:endParaRPr kumimoji="1" lang="en-US" altLang="zh-CN" dirty="0" smtClean="0"/>
          </a:p>
          <a:p>
            <a:r>
              <a:rPr kumimoji="1" lang="zh-CN" altLang="en-US" dirty="0" smtClean="0"/>
              <a:t>后台配置模版（</a:t>
            </a:r>
            <a:r>
              <a:rPr kumimoji="1" lang="en-US" altLang="zh-CN" dirty="0" smtClean="0"/>
              <a:t>ID</a:t>
            </a:r>
            <a:r>
              <a:rPr kumimoji="1" lang="zh-CN" altLang="en-US" dirty="0" smtClean="0"/>
              <a:t>）</a:t>
            </a:r>
            <a:endParaRPr kumimoji="1" lang="en-US" altLang="zh-CN" dirty="0" smtClean="0"/>
          </a:p>
          <a:p>
            <a:r>
              <a:rPr kumimoji="1" lang="zh-CN" altLang="en-US" dirty="0" smtClean="0"/>
              <a:t>表单触发 </a:t>
            </a:r>
            <a:r>
              <a:rPr lang="en-US" altLang="zh-CN" dirty="0" smtClean="0"/>
              <a:t>report-submit</a:t>
            </a:r>
            <a:r>
              <a:rPr lang="zh-CN" altLang="en-US" sz="2200" b="0" i="0" dirty="0" smtClean="0">
                <a:effectLst/>
                <a:latin typeface="+mn-lt"/>
                <a:ea typeface="+mn-ea"/>
                <a:cs typeface="+mn-cs"/>
                <a:sym typeface="Helvetica Neue"/>
              </a:rPr>
              <a:t>为</a:t>
            </a:r>
            <a:r>
              <a:rPr lang="en-US" altLang="zh-CN" dirty="0" smtClean="0"/>
              <a:t>true</a:t>
            </a:r>
            <a:r>
              <a:rPr lang="zh-CN" altLang="en-US" sz="2200" b="0" i="0" dirty="0" smtClean="0">
                <a:effectLst/>
                <a:latin typeface="+mn-lt"/>
                <a:ea typeface="+mn-ea"/>
                <a:cs typeface="+mn-cs"/>
                <a:sym typeface="Helvetica Neue"/>
              </a:rPr>
              <a:t>点击按钮提交表单可以获取</a:t>
            </a:r>
            <a:r>
              <a:rPr lang="en-US" altLang="zh-CN" dirty="0" err="1" smtClean="0"/>
              <a:t>formId</a:t>
            </a:r>
            <a:endParaRPr kumimoji="1" lang="en-US" altLang="zh-CN" dirty="0" smtClean="0"/>
          </a:p>
          <a:p>
            <a:r>
              <a:rPr kumimoji="1" lang="zh-CN" altLang="en-US" dirty="0" smtClean="0"/>
              <a:t>支付触发</a:t>
            </a:r>
            <a:r>
              <a:rPr lang="zh-CN" altLang="en-US" sz="2200" b="0" i="0" dirty="0" smtClean="0">
                <a:effectLst/>
                <a:latin typeface="+mn-lt"/>
                <a:ea typeface="+mn-ea"/>
                <a:cs typeface="+mn-cs"/>
                <a:sym typeface="Helvetica Neue"/>
              </a:rPr>
              <a:t>当用户完成</a:t>
            </a:r>
            <a:r>
              <a:rPr lang="zh-CN" altLang="en-US" sz="2200" b="0" i="0" u="none" strike="noStrike" dirty="0" smtClean="0">
                <a:effectLst/>
                <a:latin typeface="+mn-lt"/>
                <a:ea typeface="+mn-ea"/>
                <a:cs typeface="+mn-cs"/>
                <a:sym typeface="Helvetica Neue"/>
                <a:hlinkClick r:id="rId3"/>
              </a:rPr>
              <a:t>支付行为</a:t>
            </a:r>
            <a:r>
              <a:rPr lang="zh-CN" altLang="en-US" sz="2200" b="0" i="0" dirty="0" smtClean="0">
                <a:effectLst/>
                <a:latin typeface="+mn-lt"/>
                <a:ea typeface="+mn-ea"/>
                <a:cs typeface="+mn-cs"/>
                <a:sym typeface="Helvetica Neue"/>
              </a:rPr>
              <a:t>，后端可以</a:t>
            </a:r>
            <a:r>
              <a:rPr lang="zh-CN" altLang="en-US" sz="2200" b="0" i="0" dirty="0" smtClean="0">
                <a:effectLst/>
                <a:latin typeface="+mn-lt"/>
                <a:ea typeface="+mn-ea"/>
                <a:cs typeface="+mn-cs"/>
                <a:sym typeface="Helvetica Neue"/>
              </a:rPr>
              <a:t>获取</a:t>
            </a:r>
            <a:r>
              <a:rPr lang="en-US" altLang="zh-CN" dirty="0" err="1" smtClean="0"/>
              <a:t>prepay_id</a:t>
            </a:r>
            <a:r>
              <a:rPr lang="zh-CN" altLang="en-US" sz="2200" b="0" i="0" dirty="0" smtClean="0">
                <a:effectLst/>
                <a:latin typeface="+mn-lt"/>
                <a:ea typeface="+mn-ea"/>
                <a:cs typeface="+mn-cs"/>
                <a:sym typeface="Helvetica Neue"/>
              </a:rPr>
              <a:t>用于发送模板消息</a:t>
            </a:r>
            <a:endParaRPr kumimoji="1" lang="en-US" altLang="zh-CN" dirty="0" smtClean="0"/>
          </a:p>
          <a:p>
            <a:r>
              <a:rPr lang="zh-CN" altLang="en-US" sz="2200" b="0" i="0" dirty="0" smtClean="0">
                <a:effectLst/>
                <a:latin typeface="+mn-lt"/>
                <a:ea typeface="+mn-ea"/>
                <a:cs typeface="+mn-cs"/>
                <a:sym typeface="Helvetica Neue"/>
              </a:rPr>
              <a:t>后端调用接口下发模板消息  </a:t>
            </a:r>
            <a:r>
              <a:rPr lang="en-US" altLang="zh-CN" dirty="0" smtClean="0"/>
              <a:t>https://</a:t>
            </a:r>
            <a:r>
              <a:rPr lang="en-US" altLang="zh-CN" dirty="0" err="1" smtClean="0"/>
              <a:t>api.weixin.qq.com</a:t>
            </a:r>
            <a:r>
              <a:rPr lang="en-US" altLang="zh-CN" dirty="0" smtClean="0"/>
              <a:t>/</a:t>
            </a:r>
            <a:r>
              <a:rPr lang="en-US" altLang="zh-CN" dirty="0" err="1" smtClean="0"/>
              <a:t>cgi</a:t>
            </a:r>
            <a:r>
              <a:rPr lang="en-US" altLang="zh-CN" dirty="0" smtClean="0"/>
              <a:t>-bin/message/</a:t>
            </a:r>
            <a:r>
              <a:rPr lang="en-US" altLang="zh-CN" dirty="0" err="1" smtClean="0"/>
              <a:t>wxopen</a:t>
            </a:r>
            <a:r>
              <a:rPr lang="en-US" altLang="zh-CN" dirty="0" smtClean="0"/>
              <a:t>/template/</a:t>
            </a:r>
            <a:r>
              <a:rPr lang="en-US" altLang="zh-CN" dirty="0" err="1" smtClean="0"/>
              <a:t>send?access_token</a:t>
            </a:r>
            <a:r>
              <a:rPr lang="en-US" altLang="zh-CN" dirty="0" smtClean="0"/>
              <a:t>=ACCESS_TOKEN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5339382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用户自身行为触发</a:t>
            </a:r>
            <a:r>
              <a:rPr kumimoji="1" lang="zh-CN" altLang="en-US" dirty="0" smtClean="0"/>
              <a:t>！</a:t>
            </a:r>
            <a:endParaRPr kumimoji="1" lang="en-US" altLang="zh-CN" dirty="0" smtClean="0"/>
          </a:p>
          <a:p>
            <a:r>
              <a:rPr kumimoji="1" lang="zh-CN" altLang="en-US" dirty="0" smtClean="0"/>
              <a:t>一个</a:t>
            </a:r>
            <a:r>
              <a:rPr kumimoji="1" lang="en-US" altLang="zh-CN" dirty="0" err="1" smtClean="0"/>
              <a:t>formId</a:t>
            </a:r>
            <a:r>
              <a:rPr kumimoji="1" lang="en-US" altLang="zh-CN" dirty="0" smtClean="0"/>
              <a:t> </a:t>
            </a:r>
            <a:r>
              <a:rPr kumimoji="1" lang="zh-CN" altLang="en-US" dirty="0" smtClean="0"/>
              <a:t>用户行为后</a:t>
            </a:r>
            <a:r>
              <a:rPr kumimoji="1" lang="en-US" altLang="zh-CN" dirty="0" smtClean="0"/>
              <a:t>7</a:t>
            </a:r>
            <a:r>
              <a:rPr kumimoji="1" lang="zh-CN" altLang="en-US" dirty="0" smtClean="0"/>
              <a:t>天内下发一条模版消息</a:t>
            </a:r>
            <a:endParaRPr kumimoji="1" lang="en-US" altLang="zh-CN" dirty="0" smtClean="0"/>
          </a:p>
          <a:p>
            <a:r>
              <a:rPr lang="zh-CN" altLang="en-US" dirty="0" smtClean="0"/>
              <a:t>一个</a:t>
            </a:r>
            <a:r>
              <a:rPr lang="en-US" altLang="zh-CN" dirty="0" err="1" smtClean="0"/>
              <a:t>prepay_id</a:t>
            </a:r>
            <a:r>
              <a:rPr lang="zh-CN" altLang="en-US" dirty="0" smtClean="0"/>
              <a:t> 支付后</a:t>
            </a:r>
            <a:r>
              <a:rPr lang="en-US" altLang="zh-CN" dirty="0" smtClean="0"/>
              <a:t>7</a:t>
            </a:r>
            <a:r>
              <a:rPr lang="zh-CN" altLang="en-US" dirty="0" smtClean="0"/>
              <a:t>天内可下发</a:t>
            </a:r>
            <a:r>
              <a:rPr lang="en-US" altLang="zh-CN" dirty="0" smtClean="0"/>
              <a:t>3</a:t>
            </a:r>
            <a:r>
              <a:rPr lang="zh-CN" altLang="en-US" dirty="0" smtClean="0"/>
              <a:t>条模版消息</a:t>
            </a:r>
            <a:endParaRPr kumimoji="1" lang="en-US" altLang="zh-CN" dirty="0" smtClean="0"/>
          </a:p>
          <a:p>
            <a:r>
              <a:rPr kumimoji="1" lang="zh-CN" altLang="en-US" dirty="0" smtClean="0"/>
              <a:t>后台配置模版（</a:t>
            </a:r>
            <a:r>
              <a:rPr kumimoji="1" lang="en-US" altLang="zh-CN" dirty="0" smtClean="0"/>
              <a:t>ID</a:t>
            </a:r>
            <a:r>
              <a:rPr kumimoji="1" lang="zh-CN" altLang="en-US" dirty="0" smtClean="0"/>
              <a:t>）</a:t>
            </a:r>
            <a:endParaRPr kumimoji="1" lang="en-US" altLang="zh-CN" dirty="0" smtClean="0"/>
          </a:p>
          <a:p>
            <a:r>
              <a:rPr kumimoji="1" lang="zh-CN" altLang="en-US" dirty="0" smtClean="0"/>
              <a:t>表单触发 </a:t>
            </a:r>
            <a:r>
              <a:rPr lang="en-US" altLang="zh-CN" dirty="0" smtClean="0"/>
              <a:t>report-submit</a:t>
            </a:r>
            <a:r>
              <a:rPr lang="zh-CN" altLang="en-US" sz="2200" b="0" i="0" dirty="0" smtClean="0">
                <a:effectLst/>
                <a:latin typeface="+mn-lt"/>
                <a:ea typeface="+mn-ea"/>
                <a:cs typeface="+mn-cs"/>
                <a:sym typeface="Helvetica Neue"/>
              </a:rPr>
              <a:t>为</a:t>
            </a:r>
            <a:r>
              <a:rPr lang="en-US" altLang="zh-CN" dirty="0" smtClean="0"/>
              <a:t>true</a:t>
            </a:r>
            <a:r>
              <a:rPr lang="zh-CN" altLang="en-US" sz="2200" b="0" i="0" dirty="0" smtClean="0">
                <a:effectLst/>
                <a:latin typeface="+mn-lt"/>
                <a:ea typeface="+mn-ea"/>
                <a:cs typeface="+mn-cs"/>
                <a:sym typeface="Helvetica Neue"/>
              </a:rPr>
              <a:t>点击按钮提交表单可以获取</a:t>
            </a:r>
            <a:r>
              <a:rPr lang="en-US" altLang="zh-CN" dirty="0" err="1" smtClean="0"/>
              <a:t>formId</a:t>
            </a:r>
            <a:endParaRPr kumimoji="1" lang="en-US" altLang="zh-CN" dirty="0" smtClean="0"/>
          </a:p>
          <a:p>
            <a:r>
              <a:rPr kumimoji="1" lang="zh-CN" altLang="en-US" dirty="0" smtClean="0"/>
              <a:t>支付触发</a:t>
            </a:r>
            <a:r>
              <a:rPr lang="zh-CN" altLang="en-US" sz="2200" b="0" i="0" dirty="0" smtClean="0">
                <a:effectLst/>
                <a:latin typeface="+mn-lt"/>
                <a:ea typeface="+mn-ea"/>
                <a:cs typeface="+mn-cs"/>
                <a:sym typeface="Helvetica Neue"/>
              </a:rPr>
              <a:t>当用户完成</a:t>
            </a:r>
            <a:r>
              <a:rPr lang="zh-CN" altLang="en-US" sz="2200" b="0" i="0" u="none" strike="noStrike" dirty="0" smtClean="0">
                <a:effectLst/>
                <a:latin typeface="+mn-lt"/>
                <a:ea typeface="+mn-ea"/>
                <a:cs typeface="+mn-cs"/>
                <a:sym typeface="Helvetica Neue"/>
                <a:hlinkClick r:id="rId3"/>
              </a:rPr>
              <a:t>支付行为</a:t>
            </a:r>
            <a:r>
              <a:rPr lang="zh-CN" altLang="en-US" sz="2200" b="0" i="0" dirty="0" smtClean="0">
                <a:effectLst/>
                <a:latin typeface="+mn-lt"/>
                <a:ea typeface="+mn-ea"/>
                <a:cs typeface="+mn-cs"/>
                <a:sym typeface="Helvetica Neue"/>
              </a:rPr>
              <a:t>，可以获取</a:t>
            </a:r>
            <a:r>
              <a:rPr lang="en-US" altLang="zh-CN" dirty="0" err="1" smtClean="0"/>
              <a:t>prepay_id</a:t>
            </a:r>
            <a:r>
              <a:rPr lang="zh-CN" altLang="en-US" sz="2200" b="0" i="0" dirty="0" smtClean="0">
                <a:effectLst/>
                <a:latin typeface="+mn-lt"/>
                <a:ea typeface="+mn-ea"/>
                <a:cs typeface="+mn-cs"/>
                <a:sym typeface="Helvetica Neue"/>
              </a:rPr>
              <a:t>用于发送模板消息</a:t>
            </a:r>
            <a:endParaRPr kumimoji="1" lang="en-US" altLang="zh-CN" dirty="0" smtClean="0"/>
          </a:p>
          <a:p>
            <a:r>
              <a:rPr lang="zh-CN" altLang="en-US" sz="2200" b="0" i="0" dirty="0" smtClean="0">
                <a:effectLst/>
                <a:latin typeface="+mn-lt"/>
                <a:ea typeface="+mn-ea"/>
                <a:cs typeface="+mn-cs"/>
                <a:sym typeface="Helvetica Neue"/>
              </a:rPr>
              <a:t>后端调用接口下发模板消息  </a:t>
            </a:r>
            <a:r>
              <a:rPr lang="en-US" altLang="zh-CN" dirty="0" smtClean="0"/>
              <a:t>https://</a:t>
            </a:r>
            <a:r>
              <a:rPr lang="en-US" altLang="zh-CN" dirty="0" err="1" smtClean="0"/>
              <a:t>api.weixin.qq.com</a:t>
            </a:r>
            <a:r>
              <a:rPr lang="en-US" altLang="zh-CN" dirty="0" smtClean="0"/>
              <a:t>/</a:t>
            </a:r>
            <a:r>
              <a:rPr lang="en-US" altLang="zh-CN" dirty="0" err="1" smtClean="0"/>
              <a:t>cgi</a:t>
            </a:r>
            <a:r>
              <a:rPr lang="en-US" altLang="zh-CN" dirty="0" smtClean="0"/>
              <a:t>-bin/message/</a:t>
            </a:r>
            <a:r>
              <a:rPr lang="en-US" altLang="zh-CN" dirty="0" err="1" smtClean="0"/>
              <a:t>wxopen</a:t>
            </a:r>
            <a:r>
              <a:rPr lang="en-US" altLang="zh-CN" dirty="0" smtClean="0"/>
              <a:t>/template/</a:t>
            </a:r>
            <a:r>
              <a:rPr lang="en-US" altLang="zh-CN" dirty="0" err="1" smtClean="0"/>
              <a:t>send?access_token</a:t>
            </a:r>
            <a:r>
              <a:rPr lang="en-US" altLang="zh-CN" dirty="0" smtClean="0"/>
              <a:t>=ACCESS_TOKEN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8599395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用户自身行为触发</a:t>
            </a:r>
            <a:r>
              <a:rPr kumimoji="1" lang="zh-CN" altLang="en-US" dirty="0" smtClean="0"/>
              <a:t>！</a:t>
            </a:r>
            <a:endParaRPr kumimoji="1" lang="en-US" altLang="zh-CN" dirty="0" smtClean="0"/>
          </a:p>
          <a:p>
            <a:r>
              <a:rPr kumimoji="1" lang="zh-CN" altLang="en-US" dirty="0" smtClean="0"/>
              <a:t>一个</a:t>
            </a:r>
            <a:r>
              <a:rPr kumimoji="1" lang="en-US" altLang="zh-CN" dirty="0" err="1" smtClean="0"/>
              <a:t>formId</a:t>
            </a:r>
            <a:r>
              <a:rPr kumimoji="1" lang="en-US" altLang="zh-CN" dirty="0" smtClean="0"/>
              <a:t> </a:t>
            </a:r>
            <a:r>
              <a:rPr kumimoji="1" lang="zh-CN" altLang="en-US" dirty="0" smtClean="0"/>
              <a:t>用户行为后</a:t>
            </a:r>
            <a:r>
              <a:rPr kumimoji="1" lang="en-US" altLang="zh-CN" dirty="0" smtClean="0"/>
              <a:t>7</a:t>
            </a:r>
            <a:r>
              <a:rPr kumimoji="1" lang="zh-CN" altLang="en-US" dirty="0" smtClean="0"/>
              <a:t>天内下发一条模版消息</a:t>
            </a:r>
            <a:endParaRPr kumimoji="1" lang="en-US" altLang="zh-CN" dirty="0" smtClean="0"/>
          </a:p>
          <a:p>
            <a:r>
              <a:rPr lang="zh-CN" altLang="en-US" dirty="0" smtClean="0"/>
              <a:t>一个</a:t>
            </a:r>
            <a:r>
              <a:rPr lang="en-US" altLang="zh-CN" dirty="0" err="1" smtClean="0"/>
              <a:t>prepay_id</a:t>
            </a:r>
            <a:r>
              <a:rPr lang="zh-CN" altLang="en-US" dirty="0" smtClean="0"/>
              <a:t> 支付后</a:t>
            </a:r>
            <a:r>
              <a:rPr lang="en-US" altLang="zh-CN" dirty="0" smtClean="0"/>
              <a:t>7</a:t>
            </a:r>
            <a:r>
              <a:rPr lang="zh-CN" altLang="en-US" dirty="0" smtClean="0"/>
              <a:t>天内可下发</a:t>
            </a:r>
            <a:r>
              <a:rPr lang="en-US" altLang="zh-CN" dirty="0" smtClean="0"/>
              <a:t>3</a:t>
            </a:r>
            <a:r>
              <a:rPr lang="zh-CN" altLang="en-US" dirty="0" smtClean="0"/>
              <a:t>条模版消息</a:t>
            </a:r>
            <a:endParaRPr kumimoji="1" lang="en-US" altLang="zh-CN" dirty="0" smtClean="0"/>
          </a:p>
          <a:p>
            <a:r>
              <a:rPr kumimoji="1" lang="zh-CN" altLang="en-US" dirty="0" smtClean="0"/>
              <a:t>后台配置模版（</a:t>
            </a:r>
            <a:r>
              <a:rPr kumimoji="1" lang="en-US" altLang="zh-CN" dirty="0" smtClean="0"/>
              <a:t>ID</a:t>
            </a:r>
            <a:r>
              <a:rPr kumimoji="1" lang="zh-CN" altLang="en-US" dirty="0" smtClean="0"/>
              <a:t>）</a:t>
            </a:r>
            <a:endParaRPr kumimoji="1" lang="en-US" altLang="zh-CN" dirty="0" smtClean="0"/>
          </a:p>
          <a:p>
            <a:r>
              <a:rPr kumimoji="1" lang="zh-CN" altLang="en-US" dirty="0" smtClean="0"/>
              <a:t>表单触发 </a:t>
            </a:r>
            <a:r>
              <a:rPr lang="en-US" altLang="zh-CN" dirty="0" smtClean="0"/>
              <a:t>report-submit</a:t>
            </a:r>
            <a:r>
              <a:rPr lang="zh-CN" altLang="en-US" sz="2200" b="0" i="0" dirty="0" smtClean="0">
                <a:effectLst/>
                <a:latin typeface="+mn-lt"/>
                <a:ea typeface="+mn-ea"/>
                <a:cs typeface="+mn-cs"/>
                <a:sym typeface="Helvetica Neue"/>
              </a:rPr>
              <a:t>为</a:t>
            </a:r>
            <a:r>
              <a:rPr lang="en-US" altLang="zh-CN" dirty="0" smtClean="0"/>
              <a:t>true</a:t>
            </a:r>
            <a:r>
              <a:rPr lang="zh-CN" altLang="en-US" sz="2200" b="0" i="0" dirty="0" smtClean="0">
                <a:effectLst/>
                <a:latin typeface="+mn-lt"/>
                <a:ea typeface="+mn-ea"/>
                <a:cs typeface="+mn-cs"/>
                <a:sym typeface="Helvetica Neue"/>
              </a:rPr>
              <a:t>点击按钮提交表单可以获取</a:t>
            </a:r>
            <a:r>
              <a:rPr lang="en-US" altLang="zh-CN" dirty="0" err="1" smtClean="0"/>
              <a:t>formId</a:t>
            </a:r>
            <a:endParaRPr kumimoji="1" lang="en-US" altLang="zh-CN" dirty="0" smtClean="0"/>
          </a:p>
          <a:p>
            <a:r>
              <a:rPr kumimoji="1" lang="zh-CN" altLang="en-US" dirty="0" smtClean="0"/>
              <a:t>支付触发</a:t>
            </a:r>
            <a:r>
              <a:rPr lang="zh-CN" altLang="en-US" sz="2200" b="0" i="0" dirty="0" smtClean="0">
                <a:effectLst/>
                <a:latin typeface="+mn-lt"/>
                <a:ea typeface="+mn-ea"/>
                <a:cs typeface="+mn-cs"/>
                <a:sym typeface="Helvetica Neue"/>
              </a:rPr>
              <a:t>当用户完成</a:t>
            </a:r>
            <a:r>
              <a:rPr lang="zh-CN" altLang="en-US" sz="2200" b="0" i="0" u="none" strike="noStrike" dirty="0" smtClean="0">
                <a:effectLst/>
                <a:latin typeface="+mn-lt"/>
                <a:ea typeface="+mn-ea"/>
                <a:cs typeface="+mn-cs"/>
                <a:sym typeface="Helvetica Neue"/>
                <a:hlinkClick r:id="rId3"/>
              </a:rPr>
              <a:t>支付行为</a:t>
            </a:r>
            <a:r>
              <a:rPr lang="zh-CN" altLang="en-US" sz="2200" b="0" i="0" dirty="0" smtClean="0">
                <a:effectLst/>
                <a:latin typeface="+mn-lt"/>
                <a:ea typeface="+mn-ea"/>
                <a:cs typeface="+mn-cs"/>
                <a:sym typeface="Helvetica Neue"/>
              </a:rPr>
              <a:t>，可以获取</a:t>
            </a:r>
            <a:r>
              <a:rPr lang="en-US" altLang="zh-CN" dirty="0" err="1" smtClean="0"/>
              <a:t>prepay_id</a:t>
            </a:r>
            <a:r>
              <a:rPr lang="zh-CN" altLang="en-US" sz="2200" b="0" i="0" dirty="0" smtClean="0">
                <a:effectLst/>
                <a:latin typeface="+mn-lt"/>
                <a:ea typeface="+mn-ea"/>
                <a:cs typeface="+mn-cs"/>
                <a:sym typeface="Helvetica Neue"/>
              </a:rPr>
              <a:t>用于发送模板消息</a:t>
            </a:r>
            <a:endParaRPr kumimoji="1" lang="en-US" altLang="zh-CN" dirty="0" smtClean="0"/>
          </a:p>
          <a:p>
            <a:r>
              <a:rPr lang="zh-CN" altLang="en-US" sz="2200" b="0" i="0" dirty="0" smtClean="0">
                <a:effectLst/>
                <a:latin typeface="+mn-lt"/>
                <a:ea typeface="+mn-ea"/>
                <a:cs typeface="+mn-cs"/>
                <a:sym typeface="Helvetica Neue"/>
              </a:rPr>
              <a:t>后端调用接口下发模板消息  </a:t>
            </a:r>
            <a:r>
              <a:rPr lang="en-US" altLang="zh-CN" dirty="0" smtClean="0"/>
              <a:t>https://</a:t>
            </a:r>
            <a:r>
              <a:rPr lang="en-US" altLang="zh-CN" dirty="0" err="1" smtClean="0"/>
              <a:t>api.weixin.qq.com</a:t>
            </a:r>
            <a:r>
              <a:rPr lang="en-US" altLang="zh-CN" dirty="0" smtClean="0"/>
              <a:t>/</a:t>
            </a:r>
            <a:r>
              <a:rPr lang="en-US" altLang="zh-CN" dirty="0" err="1" smtClean="0"/>
              <a:t>cgi</a:t>
            </a:r>
            <a:r>
              <a:rPr lang="en-US" altLang="zh-CN" dirty="0" smtClean="0"/>
              <a:t>-bin/message/</a:t>
            </a:r>
            <a:r>
              <a:rPr lang="en-US" altLang="zh-CN" dirty="0" err="1" smtClean="0"/>
              <a:t>wxopen</a:t>
            </a:r>
            <a:r>
              <a:rPr lang="en-US" altLang="zh-CN" dirty="0" smtClean="0"/>
              <a:t>/template/</a:t>
            </a:r>
            <a:r>
              <a:rPr lang="en-US" altLang="zh-CN" dirty="0" err="1" smtClean="0"/>
              <a:t>send?access_token</a:t>
            </a:r>
            <a:r>
              <a:rPr lang="en-US" altLang="zh-CN" dirty="0" smtClean="0"/>
              <a:t>=ACCESS_TOKEN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9835102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用户自身行为触发</a:t>
            </a:r>
            <a:r>
              <a:rPr kumimoji="1" lang="zh-CN" altLang="en-US" dirty="0" smtClean="0"/>
              <a:t>！</a:t>
            </a:r>
            <a:endParaRPr kumimoji="1" lang="en-US" altLang="zh-CN" dirty="0" smtClean="0"/>
          </a:p>
          <a:p>
            <a:r>
              <a:rPr kumimoji="1" lang="zh-CN" altLang="en-US" dirty="0" smtClean="0"/>
              <a:t>一个</a:t>
            </a:r>
            <a:r>
              <a:rPr kumimoji="1" lang="en-US" altLang="zh-CN" dirty="0" err="1" smtClean="0"/>
              <a:t>formId</a:t>
            </a:r>
            <a:r>
              <a:rPr kumimoji="1" lang="en-US" altLang="zh-CN" dirty="0" smtClean="0"/>
              <a:t> </a:t>
            </a:r>
            <a:r>
              <a:rPr kumimoji="1" lang="zh-CN" altLang="en-US" dirty="0" smtClean="0"/>
              <a:t>用户行为后</a:t>
            </a:r>
            <a:r>
              <a:rPr kumimoji="1" lang="en-US" altLang="zh-CN" dirty="0" smtClean="0"/>
              <a:t>7</a:t>
            </a:r>
            <a:r>
              <a:rPr kumimoji="1" lang="zh-CN" altLang="en-US" dirty="0" smtClean="0"/>
              <a:t>天内下发一条模版消息</a:t>
            </a:r>
            <a:endParaRPr kumimoji="1" lang="en-US" altLang="zh-CN" dirty="0" smtClean="0"/>
          </a:p>
          <a:p>
            <a:r>
              <a:rPr lang="zh-CN" altLang="en-US" dirty="0" smtClean="0"/>
              <a:t>一个</a:t>
            </a:r>
            <a:r>
              <a:rPr lang="en-US" altLang="zh-CN" dirty="0" err="1" smtClean="0"/>
              <a:t>prepay_id</a:t>
            </a:r>
            <a:r>
              <a:rPr lang="zh-CN" altLang="en-US" dirty="0" smtClean="0"/>
              <a:t> 支付后</a:t>
            </a:r>
            <a:r>
              <a:rPr lang="en-US" altLang="zh-CN" dirty="0" smtClean="0"/>
              <a:t>7</a:t>
            </a:r>
            <a:r>
              <a:rPr lang="zh-CN" altLang="en-US" dirty="0" smtClean="0"/>
              <a:t>天内可下发</a:t>
            </a:r>
            <a:r>
              <a:rPr lang="en-US" altLang="zh-CN" dirty="0" smtClean="0"/>
              <a:t>3</a:t>
            </a:r>
            <a:r>
              <a:rPr lang="zh-CN" altLang="en-US" dirty="0" smtClean="0"/>
              <a:t>条模版消息</a:t>
            </a:r>
            <a:endParaRPr kumimoji="1" lang="en-US" altLang="zh-CN" dirty="0" smtClean="0"/>
          </a:p>
          <a:p>
            <a:r>
              <a:rPr kumimoji="1" lang="zh-CN" altLang="en-US" dirty="0" smtClean="0"/>
              <a:t>后台配置模版（</a:t>
            </a:r>
            <a:r>
              <a:rPr kumimoji="1" lang="en-US" altLang="zh-CN" dirty="0" smtClean="0"/>
              <a:t>ID</a:t>
            </a:r>
            <a:r>
              <a:rPr kumimoji="1" lang="zh-CN" altLang="en-US" dirty="0" smtClean="0"/>
              <a:t>）</a:t>
            </a:r>
            <a:endParaRPr kumimoji="1" lang="en-US" altLang="zh-CN" dirty="0" smtClean="0"/>
          </a:p>
          <a:p>
            <a:r>
              <a:rPr kumimoji="1" lang="zh-CN" altLang="en-US" dirty="0" smtClean="0"/>
              <a:t>表单触发 </a:t>
            </a:r>
            <a:r>
              <a:rPr lang="en-US" altLang="zh-CN" dirty="0" smtClean="0"/>
              <a:t>report-submit</a:t>
            </a:r>
            <a:r>
              <a:rPr lang="zh-CN" altLang="en-US" sz="2200" b="0" i="0" dirty="0" smtClean="0">
                <a:effectLst/>
                <a:latin typeface="+mn-lt"/>
                <a:ea typeface="+mn-ea"/>
                <a:cs typeface="+mn-cs"/>
                <a:sym typeface="Helvetica Neue"/>
              </a:rPr>
              <a:t>为</a:t>
            </a:r>
            <a:r>
              <a:rPr lang="en-US" altLang="zh-CN" dirty="0" smtClean="0"/>
              <a:t>true</a:t>
            </a:r>
            <a:r>
              <a:rPr lang="zh-CN" altLang="en-US" sz="2200" b="0" i="0" dirty="0" smtClean="0">
                <a:effectLst/>
                <a:latin typeface="+mn-lt"/>
                <a:ea typeface="+mn-ea"/>
                <a:cs typeface="+mn-cs"/>
                <a:sym typeface="Helvetica Neue"/>
              </a:rPr>
              <a:t>点击按钮提交表单可以获取</a:t>
            </a:r>
            <a:r>
              <a:rPr lang="en-US" altLang="zh-CN" dirty="0" err="1" smtClean="0"/>
              <a:t>formId</a:t>
            </a:r>
            <a:endParaRPr kumimoji="1" lang="en-US" altLang="zh-CN" dirty="0" smtClean="0"/>
          </a:p>
          <a:p>
            <a:r>
              <a:rPr kumimoji="1" lang="zh-CN" altLang="en-US" dirty="0" smtClean="0"/>
              <a:t>支付触发</a:t>
            </a:r>
            <a:r>
              <a:rPr lang="zh-CN" altLang="en-US" sz="2200" b="0" i="0" dirty="0" smtClean="0">
                <a:effectLst/>
                <a:latin typeface="+mn-lt"/>
                <a:ea typeface="+mn-ea"/>
                <a:cs typeface="+mn-cs"/>
                <a:sym typeface="Helvetica Neue"/>
              </a:rPr>
              <a:t>当用户完成</a:t>
            </a:r>
            <a:r>
              <a:rPr lang="zh-CN" altLang="en-US" sz="2200" b="0" i="0" u="none" strike="noStrike" dirty="0" smtClean="0">
                <a:effectLst/>
                <a:latin typeface="+mn-lt"/>
                <a:ea typeface="+mn-ea"/>
                <a:cs typeface="+mn-cs"/>
                <a:sym typeface="Helvetica Neue"/>
                <a:hlinkClick r:id="rId3"/>
              </a:rPr>
              <a:t>支付行为</a:t>
            </a:r>
            <a:r>
              <a:rPr lang="zh-CN" altLang="en-US" sz="2200" b="0" i="0" dirty="0" smtClean="0">
                <a:effectLst/>
                <a:latin typeface="+mn-lt"/>
                <a:ea typeface="+mn-ea"/>
                <a:cs typeface="+mn-cs"/>
                <a:sym typeface="Helvetica Neue"/>
              </a:rPr>
              <a:t>，可以获取</a:t>
            </a:r>
            <a:r>
              <a:rPr lang="en-US" altLang="zh-CN" dirty="0" err="1" smtClean="0"/>
              <a:t>prepay_id</a:t>
            </a:r>
            <a:r>
              <a:rPr lang="zh-CN" altLang="en-US" sz="2200" b="0" i="0" dirty="0" smtClean="0">
                <a:effectLst/>
                <a:latin typeface="+mn-lt"/>
                <a:ea typeface="+mn-ea"/>
                <a:cs typeface="+mn-cs"/>
                <a:sym typeface="Helvetica Neue"/>
              </a:rPr>
              <a:t>用于发送模板消息</a:t>
            </a:r>
            <a:endParaRPr kumimoji="1" lang="en-US" altLang="zh-CN" dirty="0" smtClean="0"/>
          </a:p>
          <a:p>
            <a:r>
              <a:rPr lang="zh-CN" altLang="en-US" sz="2200" b="0" i="0" dirty="0" smtClean="0">
                <a:effectLst/>
                <a:latin typeface="+mn-lt"/>
                <a:ea typeface="+mn-ea"/>
                <a:cs typeface="+mn-cs"/>
                <a:sym typeface="Helvetica Neue"/>
              </a:rPr>
              <a:t>后端调用接口下发模板消息  </a:t>
            </a:r>
            <a:r>
              <a:rPr lang="en-US" altLang="zh-CN" dirty="0" smtClean="0"/>
              <a:t>https://</a:t>
            </a:r>
            <a:r>
              <a:rPr lang="en-US" altLang="zh-CN" dirty="0" err="1" smtClean="0"/>
              <a:t>api.weixin.qq.com</a:t>
            </a:r>
            <a:r>
              <a:rPr lang="en-US" altLang="zh-CN" dirty="0" smtClean="0"/>
              <a:t>/</a:t>
            </a:r>
            <a:r>
              <a:rPr lang="en-US" altLang="zh-CN" dirty="0" err="1" smtClean="0"/>
              <a:t>cgi</a:t>
            </a:r>
            <a:r>
              <a:rPr lang="en-US" altLang="zh-CN" dirty="0" smtClean="0"/>
              <a:t>-bin/message/</a:t>
            </a:r>
            <a:r>
              <a:rPr lang="en-US" altLang="zh-CN" dirty="0" err="1" smtClean="0"/>
              <a:t>wxopen</a:t>
            </a:r>
            <a:r>
              <a:rPr lang="en-US" altLang="zh-CN" dirty="0" smtClean="0"/>
              <a:t>/template/</a:t>
            </a:r>
            <a:r>
              <a:rPr lang="en-US" altLang="zh-CN" dirty="0" err="1" smtClean="0"/>
              <a:t>send?access_token</a:t>
            </a:r>
            <a:r>
              <a:rPr lang="en-US" altLang="zh-CN" dirty="0" smtClean="0"/>
              <a:t>=ACCESS_TOKEN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0046771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前端调起小程序客服回话</a:t>
            </a:r>
            <a:r>
              <a:rPr kumimoji="1" lang="zh-CN" altLang="en-US" dirty="0" smtClean="0"/>
              <a:t>窗口并调相应后端接口  由后端发送</a:t>
            </a:r>
            <a:r>
              <a:rPr kumimoji="1" lang="zh-CN" altLang="en-US" dirty="0" smtClean="0"/>
              <a:t>相应消息给</a:t>
            </a:r>
            <a:r>
              <a:rPr kumimoji="1" lang="zh-CN" altLang="en-US" dirty="0" smtClean="0"/>
              <a:t>用户  </a:t>
            </a:r>
            <a:r>
              <a:rPr kumimoji="1" lang="zh-CN" altLang="en-US" dirty="0" smtClean="0"/>
              <a:t>（公众号二维码、落地页链接等）用来做流量</a:t>
            </a:r>
            <a:r>
              <a:rPr kumimoji="1" lang="zh-CN" altLang="en-US" dirty="0" smtClean="0"/>
              <a:t>转化</a:t>
            </a:r>
            <a:endParaRPr kumimoji="1" lang="en-US" altLang="zh-CN" dirty="0" smtClean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7185622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 smtClean="0"/>
              <a:t>页面</a:t>
            </a:r>
            <a:r>
              <a:rPr kumimoji="1" lang="en-US" altLang="zh-CN" dirty="0" err="1" smtClean="0"/>
              <a:t>js</a:t>
            </a:r>
            <a:r>
              <a:rPr kumimoji="1" lang="zh-CN" altLang="en-US" dirty="0" smtClean="0"/>
              <a:t>定义了</a:t>
            </a:r>
            <a:r>
              <a:rPr lang="en-US" altLang="zh-CN" sz="2200" b="0" dirty="0" err="1" smtClean="0">
                <a:effectLst/>
                <a:latin typeface="+mn-lt"/>
                <a:ea typeface="+mn-ea"/>
                <a:cs typeface="+mn-cs"/>
                <a:sym typeface="Helvetica Neue"/>
              </a:rPr>
              <a:t>onShareAppMessage</a:t>
            </a:r>
            <a:r>
              <a:rPr lang="zh-CN" altLang="en-US" sz="2200" b="0" dirty="0" smtClean="0">
                <a:effectLst/>
                <a:latin typeface="+mn-lt"/>
                <a:ea typeface="+mn-ea"/>
                <a:cs typeface="+mn-cs"/>
                <a:sym typeface="Helvetica Neue"/>
              </a:rPr>
              <a:t>函数即表示页面可以被分享</a:t>
            </a:r>
            <a:endParaRPr lang="en-US" altLang="zh-CN" sz="2200" b="0" dirty="0" smtClean="0">
              <a:effectLst/>
              <a:latin typeface="+mn-lt"/>
              <a:ea typeface="+mn-ea"/>
              <a:cs typeface="+mn-cs"/>
              <a:sym typeface="Helvetica Neue"/>
            </a:endParaRPr>
          </a:p>
          <a:p>
            <a:pPr marL="0" marR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200" b="0" dirty="0" smtClean="0">
                <a:effectLst/>
                <a:latin typeface="+mn-lt"/>
                <a:ea typeface="+mn-ea"/>
                <a:cs typeface="+mn-cs"/>
                <a:sym typeface="Helvetica Neue"/>
              </a:rPr>
              <a:t>分享触发： 小程序菜单自带分享   按钮触发</a:t>
            </a:r>
            <a:endParaRPr lang="en-US" altLang="zh-CN" sz="2200" b="0" dirty="0" smtClean="0">
              <a:effectLst/>
              <a:latin typeface="+mn-lt"/>
              <a:ea typeface="+mn-ea"/>
              <a:cs typeface="+mn-cs"/>
              <a:sym typeface="Helvetica Neue"/>
            </a:endParaRPr>
          </a:p>
          <a:p>
            <a:r>
              <a:rPr kumimoji="1" lang="en-US" altLang="zh-CN" dirty="0" err="1" smtClean="0"/>
              <a:t>options.from</a:t>
            </a:r>
            <a:r>
              <a:rPr kumimoji="1" lang="zh-CN" altLang="en-US" dirty="0" smtClean="0"/>
              <a:t>参数可以区分是按钮还是小程序自带</a:t>
            </a:r>
            <a:endParaRPr kumimoji="1" lang="en-US" altLang="zh-CN" dirty="0" smtClean="0"/>
          </a:p>
          <a:p>
            <a:pPr marL="0" marR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 smtClean="0"/>
              <a:t>如果是按钮 </a:t>
            </a:r>
            <a:r>
              <a:rPr lang="en-US" altLang="zh-CN" sz="2200" b="0" dirty="0" err="1" smtClean="0">
                <a:effectLst/>
                <a:latin typeface="+mn-lt"/>
                <a:ea typeface="+mn-ea"/>
                <a:cs typeface="+mn-cs"/>
                <a:sym typeface="Helvetica Neue"/>
              </a:rPr>
              <a:t>options.target</a:t>
            </a:r>
            <a:r>
              <a:rPr kumimoji="1" lang="zh-CN" altLang="en-US" sz="2200" b="0" dirty="0" smtClean="0">
                <a:effectLst/>
                <a:latin typeface="+mn-lt"/>
                <a:ea typeface="+mn-ea"/>
                <a:cs typeface="+mn-cs"/>
                <a:sym typeface="Helvetica Neue"/>
              </a:rPr>
              <a:t>是按钮节点的</a:t>
            </a:r>
            <a:r>
              <a:rPr kumimoji="1" lang="zh-CN" altLang="en-US" sz="2200" b="0" dirty="0" smtClean="0">
                <a:effectLst/>
                <a:latin typeface="+mn-lt"/>
                <a:ea typeface="+mn-ea"/>
                <a:cs typeface="+mn-cs"/>
                <a:sym typeface="Helvetica Neue"/>
              </a:rPr>
              <a:t>信息</a:t>
            </a:r>
            <a:endParaRPr kumimoji="1" lang="en-US" altLang="zh-CN" sz="2200" b="0" dirty="0" smtClean="0">
              <a:effectLst/>
              <a:latin typeface="+mn-lt"/>
              <a:ea typeface="+mn-ea"/>
              <a:cs typeface="+mn-cs"/>
              <a:sym typeface="Helvetica Neue"/>
            </a:endParaRPr>
          </a:p>
          <a:p>
            <a:pPr marL="0" marR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200" b="0" dirty="0" smtClean="0">
                <a:effectLst/>
                <a:latin typeface="+mn-lt"/>
                <a:ea typeface="+mn-ea"/>
                <a:cs typeface="+mn-cs"/>
                <a:sym typeface="Helvetica Neue"/>
              </a:rPr>
              <a:t>分享内容包括 标题 分享出去的卡片对应的页面路径  分享图片</a:t>
            </a:r>
            <a:endParaRPr lang="en-US" altLang="zh-CN" sz="2200" b="0" dirty="0" smtClean="0">
              <a:effectLst/>
              <a:latin typeface="+mn-lt"/>
              <a:ea typeface="+mn-ea"/>
              <a:cs typeface="+mn-cs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0115536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Button open-type</a:t>
            </a:r>
            <a:r>
              <a:rPr kumimoji="1" lang="zh-CN" altLang="en-US" dirty="0" smtClean="0"/>
              <a:t>设置为</a:t>
            </a:r>
            <a:r>
              <a:rPr kumimoji="1" lang="en-US" altLang="zh-CN" dirty="0" smtClean="0"/>
              <a:t>share</a:t>
            </a:r>
          </a:p>
          <a:p>
            <a:pPr marL="0" marR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 smtClean="0"/>
              <a:t>页面</a:t>
            </a:r>
            <a:r>
              <a:rPr kumimoji="1" lang="en-US" altLang="zh-CN" dirty="0" err="1" smtClean="0"/>
              <a:t>js</a:t>
            </a:r>
            <a:r>
              <a:rPr kumimoji="1" lang="zh-CN" altLang="en-US" dirty="0" smtClean="0"/>
              <a:t>定义了</a:t>
            </a:r>
            <a:r>
              <a:rPr lang="en-US" altLang="zh-CN" sz="2200" b="0" dirty="0" err="1" smtClean="0">
                <a:effectLst/>
                <a:latin typeface="+mn-lt"/>
                <a:ea typeface="+mn-ea"/>
                <a:cs typeface="+mn-cs"/>
                <a:sym typeface="Helvetica Neue"/>
              </a:rPr>
              <a:t>onShareAppMessage</a:t>
            </a:r>
            <a:r>
              <a:rPr lang="zh-CN" altLang="en-US" sz="2200" b="0" dirty="0" smtClean="0">
                <a:effectLst/>
                <a:latin typeface="+mn-lt"/>
                <a:ea typeface="+mn-ea"/>
                <a:cs typeface="+mn-cs"/>
                <a:sym typeface="Helvetica Neue"/>
              </a:rPr>
              <a:t>函数即表示页面可以被分享</a:t>
            </a:r>
            <a:endParaRPr lang="en-US" altLang="zh-CN" sz="2200" b="0" dirty="0" smtClean="0">
              <a:effectLst/>
              <a:latin typeface="+mn-lt"/>
              <a:ea typeface="+mn-ea"/>
              <a:cs typeface="+mn-cs"/>
              <a:sym typeface="Helvetica Neue"/>
            </a:endParaRPr>
          </a:p>
          <a:p>
            <a:pPr marL="0" marR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200" b="0" dirty="0" smtClean="0">
                <a:effectLst/>
                <a:latin typeface="+mn-lt"/>
                <a:ea typeface="+mn-ea"/>
                <a:cs typeface="+mn-cs"/>
                <a:sym typeface="Helvetica Neue"/>
              </a:rPr>
              <a:t>分享触发： 小程序菜单自带分享   按钮触发</a:t>
            </a:r>
            <a:endParaRPr lang="en-US" altLang="zh-CN" sz="2200" b="0" dirty="0" smtClean="0">
              <a:effectLst/>
              <a:latin typeface="+mn-lt"/>
              <a:ea typeface="+mn-ea"/>
              <a:cs typeface="+mn-cs"/>
              <a:sym typeface="Helvetica Neue"/>
            </a:endParaRPr>
          </a:p>
          <a:p>
            <a:r>
              <a:rPr kumimoji="1" lang="en-US" altLang="zh-CN" dirty="0" err="1" smtClean="0"/>
              <a:t>options.from</a:t>
            </a:r>
            <a:r>
              <a:rPr kumimoji="1" lang="zh-CN" altLang="en-US" dirty="0" smtClean="0"/>
              <a:t>参数可以区分是按钮还是小程序自带</a:t>
            </a:r>
            <a:endParaRPr kumimoji="1" lang="en-US" altLang="zh-CN" dirty="0" smtClean="0"/>
          </a:p>
          <a:p>
            <a:pPr marL="0" marR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 smtClean="0"/>
              <a:t>如果是按钮 </a:t>
            </a:r>
            <a:r>
              <a:rPr lang="en-US" altLang="zh-CN" sz="2200" b="0" dirty="0" err="1" smtClean="0">
                <a:effectLst/>
                <a:latin typeface="+mn-lt"/>
                <a:ea typeface="+mn-ea"/>
                <a:cs typeface="+mn-cs"/>
                <a:sym typeface="Helvetica Neue"/>
              </a:rPr>
              <a:t>options.target</a:t>
            </a:r>
            <a:r>
              <a:rPr kumimoji="1" lang="zh-CN" altLang="en-US" sz="2200" b="0" dirty="0" smtClean="0">
                <a:effectLst/>
                <a:latin typeface="+mn-lt"/>
                <a:ea typeface="+mn-ea"/>
                <a:cs typeface="+mn-cs"/>
                <a:sym typeface="Helvetica Neue"/>
              </a:rPr>
              <a:t>是按钮节点的信息</a:t>
            </a:r>
            <a:endParaRPr kumimoji="1" lang="en-US" altLang="zh-CN" sz="2200" b="0" dirty="0" smtClean="0">
              <a:effectLst/>
              <a:latin typeface="+mn-lt"/>
              <a:ea typeface="+mn-ea"/>
              <a:cs typeface="+mn-cs"/>
              <a:sym typeface="Helvetica Neue"/>
            </a:endParaRPr>
          </a:p>
          <a:p>
            <a:pPr marL="0" marR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200" b="0" dirty="0" smtClean="0">
                <a:effectLst/>
                <a:latin typeface="+mn-lt"/>
                <a:ea typeface="+mn-ea"/>
                <a:cs typeface="+mn-cs"/>
                <a:sym typeface="Helvetica Neue"/>
              </a:rPr>
              <a:t>分享内容包括 标题 分享出去的卡片对应的页面路径  分享图片</a:t>
            </a:r>
            <a:endParaRPr lang="en-US" altLang="zh-CN" sz="2200" b="0" dirty="0" smtClean="0">
              <a:effectLst/>
              <a:latin typeface="+mn-lt"/>
              <a:ea typeface="+mn-ea"/>
              <a:cs typeface="+mn-cs"/>
              <a:sym typeface="Helvetica Neue"/>
            </a:endParaRP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38950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4587872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200" b="0" dirty="0" smtClean="0">
                <a:effectLst/>
                <a:latin typeface="+mn-lt"/>
                <a:ea typeface="+mn-ea"/>
                <a:cs typeface="+mn-cs"/>
                <a:sym typeface="Helvetica Neue"/>
              </a:rPr>
              <a:t>调用</a:t>
            </a:r>
            <a:r>
              <a:rPr lang="en-US" altLang="zh-CN" sz="2200" b="0" dirty="0" err="1" smtClean="0">
                <a:effectLst/>
                <a:latin typeface="+mn-lt"/>
                <a:ea typeface="+mn-ea"/>
                <a:cs typeface="+mn-cs"/>
                <a:sym typeface="Helvetica Neue"/>
              </a:rPr>
              <a:t>updateShareMenu</a:t>
            </a:r>
            <a:r>
              <a:rPr lang="zh-CN" altLang="en-US" sz="2200" b="0" dirty="0" smtClean="0">
                <a:effectLst/>
                <a:latin typeface="+mn-lt"/>
                <a:ea typeface="+mn-ea"/>
                <a:cs typeface="+mn-cs"/>
                <a:sym typeface="Helvetica Neue"/>
              </a:rPr>
              <a:t>、</a:t>
            </a:r>
            <a:r>
              <a:rPr kumimoji="1" lang="en-US" altLang="zh-CN" dirty="0" err="1" smtClean="0"/>
              <a:t>showShareMenu</a:t>
            </a:r>
            <a:r>
              <a:rPr kumimoji="0" lang="zh-CN" altLang="en-US" sz="2200" b="0" dirty="0" smtClean="0">
                <a:effectLst/>
                <a:latin typeface="+mn-lt"/>
                <a:ea typeface="+mn-ea"/>
                <a:cs typeface="+mn-cs"/>
                <a:sym typeface="Helvetica Neue"/>
              </a:rPr>
              <a:t>的时候可以指定</a:t>
            </a:r>
            <a:r>
              <a:rPr lang="en-US" altLang="zh-CN" sz="2200" b="0" dirty="0" err="1" smtClean="0">
                <a:effectLst/>
                <a:latin typeface="+mn-lt"/>
                <a:ea typeface="+mn-ea"/>
                <a:cs typeface="+mn-cs"/>
                <a:sym typeface="Helvetica Neue"/>
              </a:rPr>
              <a:t>withShareTicket</a:t>
            </a:r>
            <a:r>
              <a:rPr lang="zh-CN" altLang="en-US" sz="2200" b="0" dirty="0" smtClean="0">
                <a:effectLst/>
                <a:latin typeface="+mn-lt"/>
                <a:ea typeface="+mn-ea"/>
                <a:cs typeface="+mn-cs"/>
                <a:sym typeface="Helvetica Neue"/>
              </a:rPr>
              <a:t>参数为</a:t>
            </a:r>
            <a:r>
              <a:rPr lang="en-US" altLang="zh-CN" sz="2200" b="0" dirty="0" smtClean="0">
                <a:effectLst/>
                <a:latin typeface="+mn-lt"/>
                <a:ea typeface="+mn-ea"/>
                <a:cs typeface="+mn-cs"/>
                <a:sym typeface="Helvetica Neue"/>
              </a:rPr>
              <a:t>true</a:t>
            </a:r>
          </a:p>
          <a:p>
            <a:pPr marL="0" marR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200" b="0" dirty="0" smtClean="0">
                <a:effectLst/>
                <a:latin typeface="+mn-lt"/>
                <a:ea typeface="+mn-ea"/>
                <a:cs typeface="+mn-cs"/>
                <a:sym typeface="Helvetica Neue"/>
              </a:rPr>
              <a:t>分享成功后</a:t>
            </a:r>
            <a:r>
              <a:rPr lang="zh-CN" altLang="en-US" sz="2200" b="0" baseline="0" dirty="0" smtClean="0">
                <a:effectLst/>
                <a:latin typeface="+mn-lt"/>
                <a:ea typeface="+mn-ea"/>
                <a:cs typeface="+mn-cs"/>
                <a:sym typeface="Helvetica Neue"/>
              </a:rPr>
              <a:t>   </a:t>
            </a:r>
            <a:r>
              <a:rPr lang="zh-CN" altLang="en-US" sz="2200" b="0" dirty="0" smtClean="0">
                <a:effectLst/>
                <a:latin typeface="+mn-lt"/>
                <a:ea typeface="+mn-ea"/>
                <a:cs typeface="+mn-cs"/>
                <a:sym typeface="Helvetica Neue"/>
              </a:rPr>
              <a:t>如果是分享到群可以拿到</a:t>
            </a:r>
            <a:r>
              <a:rPr lang="en-US" altLang="zh-CN" sz="2200" b="0" dirty="0" err="1" smtClean="0">
                <a:effectLst/>
                <a:latin typeface="+mn-lt"/>
                <a:ea typeface="+mn-ea"/>
                <a:cs typeface="+mn-cs"/>
                <a:sym typeface="Helvetica Neue"/>
              </a:rPr>
              <a:t>shareTickets</a:t>
            </a:r>
            <a:r>
              <a:rPr lang="zh-CN" altLang="en-US" sz="2200" b="0" dirty="0" smtClean="0">
                <a:effectLst/>
                <a:latin typeface="+mn-lt"/>
                <a:ea typeface="+mn-ea"/>
                <a:cs typeface="+mn-cs"/>
                <a:sym typeface="Helvetica Neue"/>
              </a:rPr>
              <a:t>参数</a:t>
            </a:r>
            <a:r>
              <a:rPr lang="en-US" altLang="zh-CN" sz="2200" b="0" dirty="0" smtClean="0">
                <a:effectLst/>
                <a:latin typeface="+mn-lt"/>
                <a:ea typeface="+mn-ea"/>
                <a:cs typeface="+mn-cs"/>
                <a:sym typeface="Helvetica Neue"/>
              </a:rPr>
              <a:t>  </a:t>
            </a:r>
            <a:r>
              <a:rPr lang="zh-CN" altLang="en-US" sz="2200" b="0" dirty="0" smtClean="0">
                <a:effectLst/>
                <a:latin typeface="+mn-lt"/>
                <a:ea typeface="+mn-ea"/>
                <a:cs typeface="+mn-cs"/>
                <a:sym typeface="Helvetica Neue"/>
              </a:rPr>
              <a:t>个人则没有</a:t>
            </a:r>
            <a:endParaRPr lang="en-US" altLang="zh-CN" sz="2200" b="0" dirty="0" smtClean="0">
              <a:effectLst/>
              <a:latin typeface="+mn-lt"/>
              <a:ea typeface="+mn-ea"/>
              <a:cs typeface="+mn-cs"/>
              <a:sym typeface="Helvetica Neue"/>
            </a:endParaRPr>
          </a:p>
          <a:p>
            <a:pPr marL="0" marR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 smtClean="0"/>
              <a:t>通过</a:t>
            </a:r>
            <a:r>
              <a:rPr lang="en-US" altLang="zh-CN" sz="2200" b="0" i="0" dirty="0" err="1" smtClean="0">
                <a:effectLst/>
                <a:latin typeface="+mn-lt"/>
                <a:ea typeface="+mn-ea"/>
                <a:cs typeface="+mn-cs"/>
                <a:sym typeface="Helvetica Neue"/>
              </a:rPr>
              <a:t>getShareInfo</a:t>
            </a:r>
            <a:r>
              <a:rPr kumimoji="1" lang="en-US" altLang="zh-CN" sz="2200" b="0" i="0" baseline="0" dirty="0" smtClean="0">
                <a:effectLst/>
                <a:latin typeface="+mn-lt"/>
                <a:ea typeface="+mn-ea"/>
                <a:cs typeface="+mn-cs"/>
                <a:sym typeface="Helvetica Neue"/>
              </a:rPr>
              <a:t>  API </a:t>
            </a:r>
            <a:r>
              <a:rPr kumimoji="1" lang="zh-CN" altLang="en-US" sz="2200" b="0" i="0" baseline="0" dirty="0" smtClean="0">
                <a:effectLst/>
                <a:latin typeface="+mn-lt"/>
                <a:ea typeface="+mn-ea"/>
                <a:cs typeface="+mn-cs"/>
                <a:sym typeface="Helvetica Neue"/>
              </a:rPr>
              <a:t>可以获取到更详细的分享信息</a:t>
            </a:r>
            <a:r>
              <a:rPr kumimoji="1" lang="en-US" altLang="zh-CN" sz="2200" b="0" i="0" baseline="0" dirty="0" smtClean="0">
                <a:effectLst/>
                <a:latin typeface="+mn-lt"/>
                <a:ea typeface="+mn-ea"/>
                <a:cs typeface="+mn-cs"/>
                <a:sym typeface="Helvetica Neue"/>
              </a:rPr>
              <a:t>  </a:t>
            </a:r>
            <a:r>
              <a:rPr kumimoji="1" lang="zh-CN" altLang="en-US" sz="2200" b="0" i="0" baseline="0" dirty="0" smtClean="0">
                <a:effectLst/>
                <a:latin typeface="+mn-lt"/>
                <a:ea typeface="+mn-ea"/>
                <a:cs typeface="+mn-cs"/>
                <a:sym typeface="Helvetica Neue"/>
              </a:rPr>
              <a:t>但是这些信息是加密的需要后端解密</a:t>
            </a:r>
            <a:endParaRPr kumimoji="1" lang="en-US" altLang="zh-CN" sz="2200" b="0" i="0" baseline="0" dirty="0" smtClean="0">
              <a:effectLst/>
              <a:latin typeface="+mn-lt"/>
              <a:ea typeface="+mn-ea"/>
              <a:cs typeface="+mn-cs"/>
              <a:sym typeface="Helvetica Neue"/>
            </a:endParaRPr>
          </a:p>
          <a:p>
            <a:pPr marL="0" marR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200" b="0" i="0" baseline="0" dirty="0" smtClean="0">
                <a:effectLst/>
                <a:latin typeface="+mn-lt"/>
                <a:ea typeface="+mn-ea"/>
                <a:cs typeface="+mn-cs"/>
                <a:sym typeface="Helvetica Neue"/>
              </a:rPr>
              <a:t>另外 设置</a:t>
            </a:r>
            <a:r>
              <a:rPr lang="en-US" altLang="zh-CN" sz="2200" b="0" dirty="0" err="1" smtClean="0">
                <a:effectLst/>
                <a:latin typeface="+mn-lt"/>
                <a:ea typeface="+mn-ea"/>
                <a:cs typeface="+mn-cs"/>
                <a:sym typeface="Helvetica Neue"/>
              </a:rPr>
              <a:t>withShareTicket</a:t>
            </a:r>
            <a:r>
              <a:rPr lang="zh-CN" altLang="en-US" sz="2200" b="0" dirty="0" smtClean="0">
                <a:effectLst/>
                <a:latin typeface="+mn-lt"/>
                <a:ea typeface="+mn-ea"/>
                <a:cs typeface="+mn-cs"/>
                <a:sym typeface="Helvetica Neue"/>
              </a:rPr>
              <a:t>为</a:t>
            </a:r>
            <a:r>
              <a:rPr lang="en-US" altLang="zh-CN" sz="2200" b="0" dirty="0" smtClean="0">
                <a:effectLst/>
                <a:latin typeface="+mn-lt"/>
                <a:ea typeface="+mn-ea"/>
                <a:cs typeface="+mn-cs"/>
                <a:sym typeface="Helvetica Neue"/>
              </a:rPr>
              <a:t>true</a:t>
            </a:r>
            <a:r>
              <a:rPr lang="zh-CN" altLang="en-US" sz="2200" b="0" dirty="0" smtClean="0">
                <a:effectLst/>
                <a:latin typeface="+mn-lt"/>
                <a:ea typeface="+mn-ea"/>
                <a:cs typeface="+mn-cs"/>
                <a:sym typeface="Helvetica Neue"/>
              </a:rPr>
              <a:t>后  </a:t>
            </a:r>
            <a:r>
              <a:rPr kumimoji="1" lang="zh-CN" altLang="en-US" sz="2200" b="0" i="0" baseline="0" dirty="0" smtClean="0">
                <a:effectLst/>
                <a:latin typeface="+mn-lt"/>
                <a:ea typeface="+mn-ea"/>
                <a:cs typeface="+mn-cs"/>
                <a:sym typeface="Helvetica Neue"/>
              </a:rPr>
              <a:t>分享到群聊后的链接也是带</a:t>
            </a:r>
            <a:r>
              <a:rPr kumimoji="1" lang="en-US" altLang="zh-CN" sz="2200" b="0" i="0" baseline="0" dirty="0" err="1" smtClean="0">
                <a:effectLst/>
                <a:latin typeface="+mn-lt"/>
                <a:ea typeface="+mn-ea"/>
                <a:cs typeface="+mn-cs"/>
                <a:sym typeface="Helvetica Neue"/>
              </a:rPr>
              <a:t>shareTicket</a:t>
            </a:r>
            <a:r>
              <a:rPr kumimoji="1" lang="zh-CN" altLang="en-US" sz="2200" b="0" i="0" baseline="0" dirty="0" smtClean="0">
                <a:effectLst/>
                <a:latin typeface="+mn-lt"/>
                <a:ea typeface="+mn-ea"/>
                <a:cs typeface="+mn-cs"/>
                <a:sym typeface="Helvetica Neue"/>
              </a:rPr>
              <a:t>的  可以在</a:t>
            </a:r>
            <a:r>
              <a:rPr kumimoji="1" lang="en-US" altLang="zh-CN" sz="2200" b="0" i="0" baseline="0" dirty="0" err="1" smtClean="0">
                <a:effectLst/>
                <a:latin typeface="+mn-lt"/>
                <a:ea typeface="+mn-ea"/>
                <a:cs typeface="+mn-cs"/>
                <a:sym typeface="Helvetica Neue"/>
              </a:rPr>
              <a:t>app.js</a:t>
            </a:r>
            <a:r>
              <a:rPr kumimoji="1" lang="en-US" altLang="zh-CN" sz="2200" b="0" i="0" baseline="0" dirty="0" smtClean="0">
                <a:effectLst/>
                <a:latin typeface="+mn-lt"/>
                <a:ea typeface="+mn-ea"/>
                <a:cs typeface="+mn-cs"/>
                <a:sym typeface="Helvetica Neue"/>
              </a:rPr>
              <a:t> </a:t>
            </a:r>
            <a:r>
              <a:rPr kumimoji="1" lang="en-US" altLang="zh-CN" sz="2200" b="0" i="0" baseline="0" dirty="0" err="1" smtClean="0">
                <a:effectLst/>
                <a:latin typeface="+mn-lt"/>
                <a:ea typeface="+mn-ea"/>
                <a:cs typeface="+mn-cs"/>
                <a:sym typeface="Helvetica Neue"/>
              </a:rPr>
              <a:t>onLuanch</a:t>
            </a:r>
            <a:r>
              <a:rPr kumimoji="1" lang="en-US" altLang="zh-CN" sz="2200" b="0" i="0" baseline="0" dirty="0" smtClean="0">
                <a:effectLst/>
                <a:latin typeface="+mn-lt"/>
                <a:ea typeface="+mn-ea"/>
                <a:cs typeface="+mn-cs"/>
                <a:sym typeface="Helvetica Neue"/>
              </a:rPr>
              <a:t>  </a:t>
            </a:r>
            <a:r>
              <a:rPr kumimoji="1" lang="en-US" altLang="zh-CN" sz="2200" b="0" i="0" baseline="0" dirty="0" err="1" smtClean="0">
                <a:effectLst/>
                <a:latin typeface="+mn-lt"/>
                <a:ea typeface="+mn-ea"/>
                <a:cs typeface="+mn-cs"/>
                <a:sym typeface="Helvetica Neue"/>
              </a:rPr>
              <a:t>onShow</a:t>
            </a:r>
            <a:r>
              <a:rPr kumimoji="1" lang="zh-CN" altLang="en-US" sz="2200" b="0" i="0" baseline="0" dirty="0" smtClean="0">
                <a:effectLst/>
                <a:latin typeface="+mn-lt"/>
                <a:ea typeface="+mn-ea"/>
                <a:cs typeface="+mn-cs"/>
                <a:sym typeface="Helvetica Neue"/>
              </a:rPr>
              <a:t>函数中拿到 利用这个可以做群排行</a:t>
            </a:r>
            <a:endParaRPr lang="en-US" altLang="zh-CN" sz="2200" b="0" i="0" dirty="0" smtClean="0">
              <a:effectLst/>
              <a:latin typeface="+mn-lt"/>
              <a:ea typeface="+mn-ea"/>
              <a:cs typeface="+mn-cs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86137487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200" b="0" i="0" dirty="0" err="1" smtClean="0">
                <a:effectLst/>
                <a:latin typeface="+mn-lt"/>
                <a:ea typeface="+mn-ea"/>
                <a:cs typeface="+mn-cs"/>
                <a:sym typeface="Helvetica Neue"/>
              </a:rPr>
              <a:t>app.js</a:t>
            </a:r>
            <a:r>
              <a:rPr lang="zh-CN" altLang="en-US" sz="2200" b="0" i="0" dirty="0" smtClean="0">
                <a:effectLst/>
                <a:latin typeface="+mn-lt"/>
                <a:ea typeface="+mn-ea"/>
                <a:cs typeface="+mn-cs"/>
                <a:sym typeface="Helvetica Neue"/>
              </a:rPr>
              <a:t>里去到</a:t>
            </a:r>
            <a:r>
              <a:rPr lang="en-US" altLang="zh-CN" sz="2200" b="0" i="0" dirty="0" err="1" smtClean="0">
                <a:effectLst/>
                <a:latin typeface="+mn-lt"/>
                <a:ea typeface="+mn-ea"/>
                <a:cs typeface="+mn-cs"/>
                <a:sym typeface="Helvetica Neue"/>
              </a:rPr>
              <a:t>shareTicket</a:t>
            </a:r>
            <a:r>
              <a:rPr lang="zh-CN" altLang="en-US" sz="2200" b="0" i="0" dirty="0" smtClean="0">
                <a:effectLst/>
                <a:latin typeface="+mn-lt"/>
                <a:ea typeface="+mn-ea"/>
                <a:cs typeface="+mn-cs"/>
                <a:sym typeface="Helvetica Neue"/>
              </a:rPr>
              <a:t>信息</a:t>
            </a:r>
            <a:r>
              <a:rPr lang="en-US" altLang="zh-CN" sz="2200" b="0" i="0" baseline="0" dirty="0" smtClean="0">
                <a:effectLst/>
                <a:latin typeface="+mn-lt"/>
                <a:ea typeface="+mn-ea"/>
                <a:cs typeface="+mn-cs"/>
                <a:sym typeface="Helvetica Neue"/>
              </a:rPr>
              <a:t> </a:t>
            </a:r>
            <a:r>
              <a:rPr lang="zh-CN" altLang="en-US" sz="2200" b="0" i="0" baseline="0" dirty="0" smtClean="0">
                <a:effectLst/>
                <a:latin typeface="+mn-lt"/>
                <a:ea typeface="+mn-ea"/>
                <a:cs typeface="+mn-cs"/>
                <a:sym typeface="Helvetica Neue"/>
              </a:rPr>
              <a:t>存缓存（这个时候要跳到排行榜页面 具体信息去那边获取）</a:t>
            </a:r>
            <a:endParaRPr lang="en-US" altLang="zh-CN" sz="2200" b="0" i="0" baseline="0" dirty="0" smtClean="0">
              <a:effectLst/>
              <a:latin typeface="+mn-lt"/>
              <a:ea typeface="+mn-ea"/>
              <a:cs typeface="+mn-cs"/>
              <a:sym typeface="Helvetica Neue"/>
            </a:endParaRPr>
          </a:p>
          <a:p>
            <a:pPr marL="0" marR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200" b="0" i="0" baseline="0" dirty="0" smtClean="0">
                <a:effectLst/>
                <a:latin typeface="+mn-lt"/>
                <a:ea typeface="+mn-ea"/>
                <a:cs typeface="+mn-cs"/>
                <a:sym typeface="Helvetica Neue"/>
              </a:rPr>
              <a:t>排行榜页面取缓存获取分享信息  传后端解密获取排行榜信息</a:t>
            </a:r>
            <a:r>
              <a:rPr lang="en-US" altLang="zh-CN" sz="2200" b="0" i="0" baseline="0" dirty="0" smtClean="0">
                <a:effectLst/>
                <a:latin typeface="+mn-lt"/>
                <a:ea typeface="+mn-ea"/>
                <a:cs typeface="+mn-cs"/>
                <a:sym typeface="Helvetica Neue"/>
              </a:rPr>
              <a:t>  </a:t>
            </a:r>
            <a:r>
              <a:rPr lang="zh-CN" altLang="en-US" sz="2200" b="0" i="0" baseline="0" dirty="0" smtClean="0">
                <a:effectLst/>
                <a:latin typeface="+mn-lt"/>
                <a:ea typeface="+mn-ea"/>
                <a:cs typeface="+mn-cs"/>
                <a:sym typeface="Helvetica Neue"/>
              </a:rPr>
              <a:t>解密信息可以拿到群</a:t>
            </a:r>
            <a:r>
              <a:rPr lang="en-US" altLang="zh-CN" sz="2200" b="0" i="0" baseline="0" dirty="0" smtClean="0">
                <a:effectLst/>
                <a:latin typeface="+mn-lt"/>
                <a:ea typeface="+mn-ea"/>
                <a:cs typeface="+mn-cs"/>
                <a:sym typeface="Helvetica Neue"/>
              </a:rPr>
              <a:t>ID</a:t>
            </a:r>
            <a:r>
              <a:rPr lang="zh-CN" altLang="en-US" sz="2200" b="0" i="0" baseline="0" dirty="0" smtClean="0">
                <a:effectLst/>
                <a:latin typeface="+mn-lt"/>
                <a:ea typeface="+mn-ea"/>
                <a:cs typeface="+mn-cs"/>
                <a:sym typeface="Helvetica Neue"/>
              </a:rPr>
              <a:t> </a:t>
            </a:r>
            <a:r>
              <a:rPr lang="en-US" altLang="zh-CN" sz="2200" b="0" i="0" baseline="0" dirty="0" smtClean="0">
                <a:effectLst/>
                <a:latin typeface="+mn-lt"/>
                <a:ea typeface="+mn-ea"/>
                <a:cs typeface="+mn-cs"/>
                <a:sym typeface="Helvetica Neue"/>
              </a:rPr>
              <a:t>  </a:t>
            </a:r>
            <a:r>
              <a:rPr lang="en-US" altLang="zh-CN" sz="2200" b="0" dirty="0" err="1" smtClean="0">
                <a:effectLst/>
                <a:latin typeface="+mn-lt"/>
                <a:ea typeface="+mn-ea"/>
                <a:cs typeface="+mn-cs"/>
                <a:sym typeface="Helvetica Neue"/>
              </a:rPr>
              <a:t>openGId</a:t>
            </a:r>
            <a:r>
              <a:rPr lang="zh-CN" altLang="en-US" sz="2200" b="0" i="0" baseline="0" dirty="0" smtClean="0">
                <a:effectLst/>
                <a:latin typeface="+mn-lt"/>
                <a:ea typeface="+mn-ea"/>
                <a:cs typeface="+mn-cs"/>
                <a:sym typeface="Helvetica Neue"/>
              </a:rPr>
              <a:t> 用来拉取群聊名称</a:t>
            </a:r>
            <a:endParaRPr lang="en-US" altLang="zh-CN" sz="2200" b="0" i="0" dirty="0" smtClean="0">
              <a:effectLst/>
              <a:latin typeface="+mn-lt"/>
              <a:ea typeface="+mn-ea"/>
              <a:cs typeface="+mn-cs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04254490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小程序后台申请商户号并绑定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1503821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2200" b="0" i="0" dirty="0" smtClean="0">
                <a:effectLst/>
                <a:latin typeface="+mn-lt"/>
                <a:ea typeface="+mn-ea"/>
                <a:cs typeface="+mn-cs"/>
                <a:sym typeface="Helvetica Neue"/>
              </a:rPr>
              <a:t>小程序暂不支持长按保存图片</a:t>
            </a:r>
            <a:r>
              <a:rPr lang="en-US" altLang="zh-CN" sz="2200" b="0" i="0" dirty="0" smtClean="0">
                <a:effectLst/>
                <a:latin typeface="+mn-lt"/>
                <a:ea typeface="+mn-ea"/>
                <a:cs typeface="+mn-cs"/>
                <a:sym typeface="Helvetica Neue"/>
              </a:rPr>
              <a:t>    </a:t>
            </a:r>
            <a:r>
              <a:rPr lang="zh-CN" altLang="en-US" sz="2200" b="0" i="0" dirty="0" smtClean="0">
                <a:effectLst/>
                <a:latin typeface="+mn-lt"/>
                <a:ea typeface="+mn-ea"/>
                <a:cs typeface="+mn-cs"/>
                <a:sym typeface="Helvetica Neue"/>
              </a:rPr>
              <a:t>保存图片诱导分享</a:t>
            </a:r>
            <a:endParaRPr lang="en-US" altLang="zh-CN" sz="2200" b="0" i="0" dirty="0" smtClean="0">
              <a:effectLst/>
              <a:latin typeface="+mn-lt"/>
              <a:ea typeface="+mn-ea"/>
              <a:cs typeface="+mn-cs"/>
              <a:sym typeface="Helvetica Neue"/>
            </a:endParaRPr>
          </a:p>
          <a:p>
            <a:r>
              <a:rPr kumimoji="1" lang="en-US" altLang="zh-CN" sz="2200" b="0" i="0" dirty="0" smtClean="0">
                <a:effectLst/>
                <a:latin typeface="+mn-lt"/>
                <a:ea typeface="+mn-ea"/>
                <a:cs typeface="+mn-cs"/>
                <a:sym typeface="Helvetica Neue"/>
              </a:rPr>
              <a:t>Canvas</a:t>
            </a:r>
            <a:r>
              <a:rPr kumimoji="1" lang="zh-CN" altLang="en-US" sz="2200" b="0" i="0" dirty="0" smtClean="0">
                <a:effectLst/>
                <a:latin typeface="+mn-lt"/>
                <a:ea typeface="+mn-ea"/>
                <a:cs typeface="+mn-cs"/>
                <a:sym typeface="Helvetica Neue"/>
              </a:rPr>
              <a:t>绘图后导出</a:t>
            </a:r>
            <a:r>
              <a:rPr kumimoji="1" lang="en-US" altLang="zh-CN" sz="2200" b="0" i="0" dirty="0" smtClean="0">
                <a:effectLst/>
                <a:latin typeface="+mn-lt"/>
                <a:ea typeface="+mn-ea"/>
                <a:cs typeface="+mn-cs"/>
                <a:sym typeface="Helvetica Neue"/>
              </a:rPr>
              <a:t>  </a:t>
            </a:r>
            <a:r>
              <a:rPr kumimoji="1" lang="zh-CN" altLang="en-US" sz="2200" b="0" i="0" dirty="0" smtClean="0">
                <a:effectLst/>
                <a:latin typeface="+mn-lt"/>
                <a:ea typeface="+mn-ea"/>
                <a:cs typeface="+mn-cs"/>
                <a:sym typeface="Helvetica Neue"/>
              </a:rPr>
              <a:t>然后保存至相册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3023553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473237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2598020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6713149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自定义事件</a:t>
            </a:r>
            <a:r>
              <a:rPr kumimoji="1" lang="en-US" altLang="zh-CN" dirty="0" smtClean="0"/>
              <a:t> </a:t>
            </a:r>
            <a:r>
              <a:rPr kumimoji="1" lang="en-US" altLang="zh-CN" dirty="0" smtClean="0">
                <a:sym typeface="Wingdings"/>
              </a:rPr>
              <a:t></a:t>
            </a:r>
            <a:r>
              <a:rPr kumimoji="1" lang="zh-CN" altLang="en-US" dirty="0" smtClean="0">
                <a:sym typeface="Wingdings"/>
              </a:rPr>
              <a:t>新建事件</a:t>
            </a:r>
            <a:r>
              <a:rPr kumimoji="1" lang="en-US" altLang="zh-CN" dirty="0" smtClean="0">
                <a:sym typeface="Wingdings"/>
              </a:rPr>
              <a:t> </a:t>
            </a:r>
            <a:r>
              <a:rPr kumimoji="1" lang="zh-CN" altLang="en-US" dirty="0" smtClean="0">
                <a:sym typeface="Wingdings"/>
              </a:rPr>
              <a:t>配置事件</a:t>
            </a:r>
            <a:r>
              <a:rPr kumimoji="1" lang="en-US" altLang="zh-CN" dirty="0" smtClean="0">
                <a:sym typeface="Wingdings"/>
              </a:rPr>
              <a:t> </a:t>
            </a:r>
            <a:r>
              <a:rPr kumimoji="1" lang="zh-CN" altLang="en-US" dirty="0" smtClean="0">
                <a:sym typeface="Wingdings"/>
              </a:rPr>
              <a:t> 代码引入</a:t>
            </a:r>
            <a:r>
              <a:rPr kumimoji="1" lang="en-US" altLang="zh-CN" dirty="0" smtClean="0">
                <a:sym typeface="Wingdings"/>
              </a:rPr>
              <a:t> </a:t>
            </a:r>
            <a:r>
              <a:rPr kumimoji="1" lang="zh-CN" altLang="en-US" dirty="0" smtClean="0">
                <a:sym typeface="Wingdings"/>
              </a:rPr>
              <a:t> 查询结果分析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6051396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自定义事件</a:t>
            </a:r>
            <a:r>
              <a:rPr kumimoji="1" lang="en-US" altLang="zh-CN" dirty="0" smtClean="0"/>
              <a:t> </a:t>
            </a:r>
            <a:r>
              <a:rPr kumimoji="1" lang="en-US" altLang="zh-CN" dirty="0" smtClean="0">
                <a:sym typeface="Wingdings"/>
              </a:rPr>
              <a:t></a:t>
            </a:r>
            <a:r>
              <a:rPr kumimoji="1" lang="zh-CN" altLang="en-US" dirty="0" smtClean="0">
                <a:sym typeface="Wingdings"/>
              </a:rPr>
              <a:t>新建事件</a:t>
            </a:r>
            <a:r>
              <a:rPr kumimoji="1" lang="en-US" altLang="zh-CN" dirty="0" smtClean="0">
                <a:sym typeface="Wingdings"/>
              </a:rPr>
              <a:t> </a:t>
            </a:r>
            <a:r>
              <a:rPr kumimoji="1" lang="zh-CN" altLang="en-US" dirty="0" smtClean="0">
                <a:sym typeface="Wingdings"/>
              </a:rPr>
              <a:t>配置事件</a:t>
            </a:r>
            <a:r>
              <a:rPr kumimoji="1" lang="en-US" altLang="zh-CN" dirty="0" smtClean="0">
                <a:sym typeface="Wingdings"/>
              </a:rPr>
              <a:t> </a:t>
            </a:r>
            <a:r>
              <a:rPr kumimoji="1" lang="zh-CN" altLang="en-US" dirty="0" smtClean="0">
                <a:sym typeface="Wingdings"/>
              </a:rPr>
              <a:t> 代码引入</a:t>
            </a:r>
            <a:r>
              <a:rPr kumimoji="1" lang="en-US" altLang="zh-CN" dirty="0" smtClean="0">
                <a:sym typeface="Wingdings"/>
              </a:rPr>
              <a:t> </a:t>
            </a:r>
            <a:r>
              <a:rPr kumimoji="1" lang="zh-CN" altLang="en-US" dirty="0" smtClean="0">
                <a:sym typeface="Wingdings"/>
              </a:rPr>
              <a:t> 查询结果分析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7947187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自定义事件</a:t>
            </a:r>
            <a:r>
              <a:rPr kumimoji="1" lang="en-US" altLang="zh-CN" dirty="0" smtClean="0"/>
              <a:t> </a:t>
            </a:r>
            <a:r>
              <a:rPr kumimoji="1" lang="en-US" altLang="zh-CN" dirty="0" smtClean="0">
                <a:sym typeface="Wingdings"/>
              </a:rPr>
              <a:t></a:t>
            </a:r>
            <a:r>
              <a:rPr kumimoji="1" lang="zh-CN" altLang="en-US" dirty="0" smtClean="0">
                <a:sym typeface="Wingdings"/>
              </a:rPr>
              <a:t>新建事件</a:t>
            </a:r>
            <a:r>
              <a:rPr kumimoji="1" lang="en-US" altLang="zh-CN" dirty="0" smtClean="0">
                <a:sym typeface="Wingdings"/>
              </a:rPr>
              <a:t> </a:t>
            </a:r>
            <a:r>
              <a:rPr kumimoji="1" lang="zh-CN" altLang="en-US" dirty="0" smtClean="0">
                <a:sym typeface="Wingdings"/>
              </a:rPr>
              <a:t>配置事件</a:t>
            </a:r>
            <a:r>
              <a:rPr kumimoji="1" lang="en-US" altLang="zh-CN" dirty="0" smtClean="0">
                <a:sym typeface="Wingdings"/>
              </a:rPr>
              <a:t> </a:t>
            </a:r>
            <a:r>
              <a:rPr kumimoji="1" lang="zh-CN" altLang="en-US" dirty="0" smtClean="0">
                <a:sym typeface="Wingdings"/>
              </a:rPr>
              <a:t> 代码引入</a:t>
            </a:r>
            <a:r>
              <a:rPr kumimoji="1" lang="en-US" altLang="zh-CN" dirty="0" smtClean="0">
                <a:sym typeface="Wingdings"/>
              </a:rPr>
              <a:t> </a:t>
            </a:r>
            <a:r>
              <a:rPr kumimoji="1" lang="zh-CN" altLang="en-US" dirty="0" smtClean="0">
                <a:sym typeface="Wingdings"/>
              </a:rPr>
              <a:t> 查询结果分析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52084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hu-HU" sz="2200" b="0" i="0" dirty="0" smtClean="0">
                <a:effectLst/>
                <a:latin typeface="+mn-lt"/>
                <a:ea typeface="+mn-ea"/>
                <a:cs typeface="+mn-cs"/>
                <a:sym typeface="Helvetica Neue"/>
              </a:rPr>
              <a:t>在 </a:t>
            </a:r>
            <a:r>
              <a:rPr lang="hu-HU" altLang="zh-CN" sz="2200" b="0" i="0" dirty="0" err="1" smtClean="0">
                <a:effectLst/>
                <a:latin typeface="+mn-lt"/>
                <a:ea typeface="+mn-ea"/>
                <a:cs typeface="+mn-cs"/>
                <a:sym typeface="Helvetica Neue"/>
              </a:rPr>
              <a:t>iOS</a:t>
            </a:r>
            <a:r>
              <a:rPr lang="hu-HU" altLang="zh-CN" sz="2200" b="0" i="0" dirty="0" smtClean="0">
                <a:effectLst/>
                <a:latin typeface="+mn-lt"/>
                <a:ea typeface="+mn-ea"/>
                <a:cs typeface="+mn-cs"/>
                <a:sym typeface="Helvetica Neue"/>
              </a:rPr>
              <a:t> </a:t>
            </a:r>
            <a:r>
              <a:rPr lang="zh-CN" altLang="hu-HU" sz="2200" b="0" i="0" dirty="0" smtClean="0">
                <a:effectLst/>
                <a:latin typeface="+mn-lt"/>
                <a:ea typeface="+mn-ea"/>
                <a:cs typeface="+mn-cs"/>
                <a:sym typeface="Helvetica Neue"/>
              </a:rPr>
              <a:t>上，小程序的 </a:t>
            </a:r>
            <a:r>
              <a:rPr lang="hu-HU" altLang="zh-CN" sz="2200" b="0" i="0" dirty="0" err="1" smtClean="0">
                <a:effectLst/>
                <a:latin typeface="+mn-lt"/>
                <a:ea typeface="+mn-ea"/>
                <a:cs typeface="+mn-cs"/>
                <a:sym typeface="Helvetica Neue"/>
              </a:rPr>
              <a:t>javascript</a:t>
            </a:r>
            <a:r>
              <a:rPr lang="hu-HU" altLang="zh-CN" sz="2200" b="0" i="0" dirty="0" smtClean="0">
                <a:effectLst/>
                <a:latin typeface="+mn-lt"/>
                <a:ea typeface="+mn-ea"/>
                <a:cs typeface="+mn-cs"/>
                <a:sym typeface="Helvetica Neue"/>
              </a:rPr>
              <a:t> </a:t>
            </a:r>
            <a:r>
              <a:rPr lang="zh-CN" altLang="hu-HU" sz="2200" b="0" i="0" dirty="0" smtClean="0">
                <a:effectLst/>
                <a:latin typeface="+mn-lt"/>
                <a:ea typeface="+mn-ea"/>
                <a:cs typeface="+mn-cs"/>
                <a:sym typeface="Helvetica Neue"/>
              </a:rPr>
              <a:t>代码是运行在 </a:t>
            </a:r>
            <a:r>
              <a:rPr lang="hu-HU" altLang="zh-CN" sz="2200" b="0" i="0" dirty="0" err="1" smtClean="0">
                <a:effectLst/>
                <a:latin typeface="+mn-lt"/>
                <a:ea typeface="+mn-ea"/>
                <a:cs typeface="+mn-cs"/>
                <a:sym typeface="Helvetica Neue"/>
              </a:rPr>
              <a:t>JavaScriptCore</a:t>
            </a:r>
            <a:r>
              <a:rPr lang="hu-HU" altLang="zh-CN" sz="2200" b="0" i="0" dirty="0" smtClean="0">
                <a:effectLst/>
                <a:latin typeface="+mn-lt"/>
                <a:ea typeface="+mn-ea"/>
                <a:cs typeface="+mn-cs"/>
                <a:sym typeface="Helvetica Neue"/>
              </a:rPr>
              <a:t> </a:t>
            </a:r>
            <a:r>
              <a:rPr lang="zh-CN" altLang="hu-HU" sz="2200" b="0" i="0" dirty="0" smtClean="0">
                <a:effectLst/>
                <a:latin typeface="+mn-lt"/>
                <a:ea typeface="+mn-ea"/>
                <a:cs typeface="+mn-cs"/>
                <a:sym typeface="Helvetica Neue"/>
              </a:rPr>
              <a:t>中</a:t>
            </a:r>
          </a:p>
          <a:p>
            <a:r>
              <a:rPr lang="zh-CN" altLang="hu-HU" sz="2200" b="0" i="0" dirty="0" smtClean="0">
                <a:effectLst/>
                <a:latin typeface="+mn-lt"/>
                <a:ea typeface="+mn-ea"/>
                <a:cs typeface="+mn-cs"/>
                <a:sym typeface="Helvetica Neue"/>
              </a:rPr>
              <a:t>在 </a:t>
            </a:r>
            <a:r>
              <a:rPr lang="hu-HU" altLang="zh-CN" sz="2200" b="0" i="0" dirty="0" err="1" smtClean="0">
                <a:effectLst/>
                <a:latin typeface="+mn-lt"/>
                <a:ea typeface="+mn-ea"/>
                <a:cs typeface="+mn-cs"/>
                <a:sym typeface="Helvetica Neue"/>
              </a:rPr>
              <a:t>Android</a:t>
            </a:r>
            <a:r>
              <a:rPr lang="hu-HU" altLang="zh-CN" sz="2200" b="0" i="0" dirty="0" smtClean="0">
                <a:effectLst/>
                <a:latin typeface="+mn-lt"/>
                <a:ea typeface="+mn-ea"/>
                <a:cs typeface="+mn-cs"/>
                <a:sym typeface="Helvetica Neue"/>
              </a:rPr>
              <a:t> </a:t>
            </a:r>
            <a:r>
              <a:rPr lang="zh-CN" altLang="hu-HU" sz="2200" b="0" i="0" dirty="0" smtClean="0">
                <a:effectLst/>
                <a:latin typeface="+mn-lt"/>
                <a:ea typeface="+mn-ea"/>
                <a:cs typeface="+mn-cs"/>
                <a:sym typeface="Helvetica Neue"/>
              </a:rPr>
              <a:t>上，小程序的 </a:t>
            </a:r>
            <a:r>
              <a:rPr lang="hu-HU" altLang="zh-CN" sz="2200" b="0" i="0" dirty="0" err="1" smtClean="0">
                <a:effectLst/>
                <a:latin typeface="+mn-lt"/>
                <a:ea typeface="+mn-ea"/>
                <a:cs typeface="+mn-cs"/>
                <a:sym typeface="Helvetica Neue"/>
              </a:rPr>
              <a:t>javascript</a:t>
            </a:r>
            <a:r>
              <a:rPr lang="hu-HU" altLang="zh-CN" sz="2200" b="0" i="0" dirty="0" smtClean="0">
                <a:effectLst/>
                <a:latin typeface="+mn-lt"/>
                <a:ea typeface="+mn-ea"/>
                <a:cs typeface="+mn-cs"/>
                <a:sym typeface="Helvetica Neue"/>
              </a:rPr>
              <a:t> </a:t>
            </a:r>
            <a:r>
              <a:rPr lang="zh-CN" altLang="hu-HU" sz="2200" b="0" i="0" dirty="0" smtClean="0">
                <a:effectLst/>
                <a:latin typeface="+mn-lt"/>
                <a:ea typeface="+mn-ea"/>
                <a:cs typeface="+mn-cs"/>
                <a:sym typeface="Helvetica Neue"/>
              </a:rPr>
              <a:t>代码是通过 </a:t>
            </a:r>
            <a:r>
              <a:rPr lang="hu-HU" altLang="zh-CN" sz="2200" b="0" i="0" dirty="0" smtClean="0">
                <a:effectLst/>
                <a:latin typeface="+mn-lt"/>
                <a:ea typeface="+mn-ea"/>
                <a:cs typeface="+mn-cs"/>
                <a:sym typeface="Helvetica Neue"/>
              </a:rPr>
              <a:t>X5 </a:t>
            </a:r>
            <a:r>
              <a:rPr lang="zh-CN" altLang="hu-HU" sz="2200" b="0" i="0" dirty="0" smtClean="0">
                <a:effectLst/>
                <a:latin typeface="+mn-lt"/>
                <a:ea typeface="+mn-ea"/>
                <a:cs typeface="+mn-cs"/>
                <a:sym typeface="Helvetica Neue"/>
              </a:rPr>
              <a:t>内核来解析</a:t>
            </a:r>
          </a:p>
          <a:p>
            <a:r>
              <a:rPr lang="zh-CN" altLang="hu-HU" sz="2200" b="0" i="0" dirty="0" smtClean="0">
                <a:effectLst/>
                <a:latin typeface="+mn-lt"/>
                <a:ea typeface="+mn-ea"/>
                <a:cs typeface="+mn-cs"/>
                <a:sym typeface="Helvetica Neue"/>
              </a:rPr>
              <a:t>在 开发工具上， 小程序的 </a:t>
            </a:r>
            <a:r>
              <a:rPr lang="hu-HU" altLang="zh-CN" sz="2200" b="0" i="0" dirty="0" err="1" smtClean="0">
                <a:effectLst/>
                <a:latin typeface="+mn-lt"/>
                <a:ea typeface="+mn-ea"/>
                <a:cs typeface="+mn-cs"/>
                <a:sym typeface="Helvetica Neue"/>
              </a:rPr>
              <a:t>javascript</a:t>
            </a:r>
            <a:r>
              <a:rPr lang="hu-HU" altLang="zh-CN" sz="2200" b="0" i="0" dirty="0" smtClean="0">
                <a:effectLst/>
                <a:latin typeface="+mn-lt"/>
                <a:ea typeface="+mn-ea"/>
                <a:cs typeface="+mn-cs"/>
                <a:sym typeface="Helvetica Neue"/>
              </a:rPr>
              <a:t> </a:t>
            </a:r>
            <a:r>
              <a:rPr lang="zh-CN" altLang="hu-HU" sz="2200" b="0" i="0" dirty="0" smtClean="0">
                <a:effectLst/>
                <a:latin typeface="+mn-lt"/>
                <a:ea typeface="+mn-ea"/>
                <a:cs typeface="+mn-cs"/>
                <a:sym typeface="Helvetica Neue"/>
              </a:rPr>
              <a:t>代码是运行在 </a:t>
            </a:r>
            <a:r>
              <a:rPr lang="hu-HU" altLang="zh-CN" sz="2200" b="0" i="0" dirty="0" err="1" smtClean="0">
                <a:effectLst/>
                <a:latin typeface="+mn-lt"/>
                <a:ea typeface="+mn-ea"/>
                <a:cs typeface="+mn-cs"/>
                <a:sym typeface="Helvetica Neue"/>
              </a:rPr>
              <a:t>nwjs</a:t>
            </a:r>
            <a:r>
              <a:rPr lang="zh-CN" altLang="hu-HU" sz="2200" b="0" i="0" dirty="0" smtClean="0">
                <a:effectLst/>
                <a:latin typeface="+mn-lt"/>
                <a:ea typeface="+mn-ea"/>
                <a:cs typeface="+mn-cs"/>
                <a:sym typeface="Helvetica Neue"/>
              </a:rPr>
              <a:t>（</a:t>
            </a:r>
            <a:r>
              <a:rPr lang="hu-HU" altLang="zh-CN" sz="2200" b="0" i="0" dirty="0" err="1" smtClean="0">
                <a:effectLst/>
                <a:latin typeface="+mn-lt"/>
                <a:ea typeface="+mn-ea"/>
                <a:cs typeface="+mn-cs"/>
                <a:sym typeface="Helvetica Neue"/>
              </a:rPr>
              <a:t>chrome</a:t>
            </a:r>
            <a:r>
              <a:rPr lang="zh-CN" altLang="hu-HU" sz="2200" b="0" i="0" dirty="0" smtClean="0">
                <a:effectLst/>
                <a:latin typeface="+mn-lt"/>
                <a:ea typeface="+mn-ea"/>
                <a:cs typeface="+mn-cs"/>
                <a:sym typeface="Helvetica Neue"/>
              </a:rPr>
              <a:t>内核） 中</a:t>
            </a:r>
            <a:endParaRPr lang="en-US" altLang="zh-CN" sz="2200" b="0" i="0" dirty="0" smtClean="0">
              <a:effectLst/>
              <a:latin typeface="+mn-lt"/>
              <a:ea typeface="+mn-ea"/>
              <a:cs typeface="+mn-cs"/>
              <a:sym typeface="Helvetica Neue"/>
            </a:endParaRPr>
          </a:p>
          <a:p>
            <a:r>
              <a:rPr lang="zh-CN" altLang="en-US" sz="2200" b="0" i="0" dirty="0" smtClean="0">
                <a:effectLst/>
                <a:latin typeface="+mn-lt"/>
                <a:ea typeface="+mn-ea"/>
                <a:cs typeface="+mn-cs"/>
                <a:sym typeface="Helvetica Neue"/>
              </a:rPr>
              <a:t>小程序底层还是基于</a:t>
            </a:r>
            <a:r>
              <a:rPr lang="en-US" altLang="zh-CN" sz="2200" b="0" i="0" dirty="0" err="1" smtClean="0">
                <a:effectLst/>
                <a:latin typeface="+mn-lt"/>
                <a:ea typeface="+mn-ea"/>
                <a:cs typeface="+mn-cs"/>
                <a:sym typeface="Helvetica Neue"/>
              </a:rPr>
              <a:t>webView</a:t>
            </a:r>
            <a:r>
              <a:rPr lang="en-US" altLang="zh-CN" sz="2200" b="0" i="0" baseline="0" dirty="0" smtClean="0">
                <a:effectLst/>
                <a:latin typeface="+mn-lt"/>
                <a:ea typeface="+mn-ea"/>
                <a:cs typeface="+mn-cs"/>
                <a:sym typeface="Helvetica Neue"/>
              </a:rPr>
              <a:t> </a:t>
            </a:r>
            <a:r>
              <a:rPr lang="zh-CN" altLang="en-US" sz="2200" b="0" i="0" baseline="0" dirty="0" smtClean="0">
                <a:effectLst/>
                <a:latin typeface="+mn-lt"/>
                <a:ea typeface="+mn-ea"/>
                <a:cs typeface="+mn-cs"/>
                <a:sym typeface="Helvetica Neue"/>
              </a:rPr>
              <a:t>来实现的</a:t>
            </a:r>
            <a:endParaRPr lang="zh-CN" altLang="hu-HU" sz="2200" b="0" i="0" dirty="0" smtClean="0">
              <a:effectLst/>
              <a:latin typeface="+mn-lt"/>
              <a:ea typeface="+mn-ea"/>
              <a:cs typeface="+mn-cs"/>
              <a:sym typeface="Helvetica Neue"/>
            </a:endParaRPr>
          </a:p>
          <a:p>
            <a:r>
              <a:rPr lang="zh-CN" altLang="en-US" sz="2200" b="0" i="0" dirty="0" smtClean="0">
                <a:effectLst/>
                <a:latin typeface="+mn-lt"/>
                <a:ea typeface="+mn-ea"/>
                <a:cs typeface="+mn-cs"/>
                <a:sym typeface="Helvetica Neue"/>
              </a:rPr>
              <a:t>微信 </a:t>
            </a:r>
            <a:r>
              <a:rPr lang="en-US" altLang="zh-CN" sz="2200" b="0" i="0" dirty="0" smtClean="0">
                <a:effectLst/>
                <a:latin typeface="+mn-lt"/>
                <a:ea typeface="+mn-ea"/>
                <a:cs typeface="+mn-cs"/>
                <a:sym typeface="Helvetica Neue"/>
              </a:rPr>
              <a:t>App </a:t>
            </a:r>
            <a:r>
              <a:rPr lang="zh-CN" altLang="en-US" sz="2200" b="0" i="0" dirty="0" smtClean="0">
                <a:effectLst/>
                <a:latin typeface="+mn-lt"/>
                <a:ea typeface="+mn-ea"/>
                <a:cs typeface="+mn-cs"/>
                <a:sym typeface="Helvetica Neue"/>
              </a:rPr>
              <a:t>里包含 </a:t>
            </a:r>
            <a:r>
              <a:rPr lang="en-US" altLang="zh-CN" sz="2200" b="0" i="0" dirty="0" err="1" smtClean="0">
                <a:effectLst/>
                <a:latin typeface="+mn-lt"/>
                <a:ea typeface="+mn-ea"/>
                <a:cs typeface="+mn-cs"/>
                <a:sym typeface="Helvetica Neue"/>
              </a:rPr>
              <a:t>javascript</a:t>
            </a:r>
            <a:r>
              <a:rPr lang="en-US" altLang="zh-CN" sz="2200" b="0" i="0" dirty="0" smtClean="0">
                <a:effectLst/>
                <a:latin typeface="+mn-lt"/>
                <a:ea typeface="+mn-ea"/>
                <a:cs typeface="+mn-cs"/>
                <a:sym typeface="Helvetica Neue"/>
              </a:rPr>
              <a:t> </a:t>
            </a:r>
            <a:r>
              <a:rPr lang="zh-CN" altLang="en-US" sz="2200" b="0" i="0" dirty="0" smtClean="0">
                <a:effectLst/>
                <a:latin typeface="+mn-lt"/>
                <a:ea typeface="+mn-ea"/>
                <a:cs typeface="+mn-cs"/>
                <a:sym typeface="Helvetica Neue"/>
              </a:rPr>
              <a:t>运行引擎，那么 </a:t>
            </a:r>
            <a:r>
              <a:rPr lang="en-US" altLang="zh-CN" sz="2200" b="0" i="0" dirty="0" smtClean="0">
                <a:effectLst/>
                <a:latin typeface="+mn-lt"/>
                <a:ea typeface="+mn-ea"/>
                <a:cs typeface="+mn-cs"/>
                <a:sym typeface="Helvetica Neue"/>
              </a:rPr>
              <a:t>JavaScript </a:t>
            </a:r>
            <a:r>
              <a:rPr lang="zh-CN" altLang="en-US" sz="2200" b="0" i="0" dirty="0" smtClean="0">
                <a:effectLst/>
                <a:latin typeface="+mn-lt"/>
                <a:ea typeface="+mn-ea"/>
                <a:cs typeface="+mn-cs"/>
                <a:sym typeface="Helvetica Neue"/>
              </a:rPr>
              <a:t>调用的小程序相关 </a:t>
            </a:r>
            <a:r>
              <a:rPr lang="en-US" altLang="zh-CN" sz="2200" b="0" i="0" dirty="0" smtClean="0">
                <a:effectLst/>
                <a:latin typeface="+mn-lt"/>
                <a:ea typeface="+mn-ea"/>
                <a:cs typeface="+mn-cs"/>
                <a:sym typeface="Helvetica Neue"/>
              </a:rPr>
              <a:t>API </a:t>
            </a:r>
            <a:r>
              <a:rPr lang="zh-CN" altLang="en-US" sz="2200" b="0" i="0" dirty="0" smtClean="0">
                <a:effectLst/>
                <a:latin typeface="+mn-lt"/>
                <a:ea typeface="+mn-ea"/>
                <a:cs typeface="+mn-cs"/>
                <a:sym typeface="Helvetica Neue"/>
              </a:rPr>
              <a:t>最终会被翻译成实现在微信 </a:t>
            </a:r>
            <a:r>
              <a:rPr lang="en-US" altLang="zh-CN" sz="2200" b="0" i="0" dirty="0" smtClean="0">
                <a:effectLst/>
                <a:latin typeface="+mn-lt"/>
                <a:ea typeface="+mn-ea"/>
                <a:cs typeface="+mn-cs"/>
                <a:sym typeface="Helvetica Neue"/>
              </a:rPr>
              <a:t>App </a:t>
            </a:r>
            <a:r>
              <a:rPr lang="zh-CN" altLang="en-US" sz="2200" b="0" i="0" dirty="0" smtClean="0">
                <a:effectLst/>
                <a:latin typeface="+mn-lt"/>
                <a:ea typeface="+mn-ea"/>
                <a:cs typeface="+mn-cs"/>
                <a:sym typeface="Helvetica Neue"/>
              </a:rPr>
              <a:t>里的原生接口</a:t>
            </a:r>
          </a:p>
          <a:p>
            <a:r>
              <a:rPr lang="zh-CN" altLang="en-US" sz="2200" b="0" i="0" dirty="0" smtClean="0">
                <a:effectLst/>
                <a:latin typeface="+mn-lt"/>
                <a:ea typeface="+mn-ea"/>
                <a:cs typeface="+mn-cs"/>
                <a:sym typeface="Helvetica Neue"/>
              </a:rPr>
              <a:t>微信 </a:t>
            </a:r>
            <a:r>
              <a:rPr lang="en-US" altLang="zh-CN" sz="2200" b="0" i="0" dirty="0" smtClean="0">
                <a:effectLst/>
                <a:latin typeface="+mn-lt"/>
                <a:ea typeface="+mn-ea"/>
                <a:cs typeface="+mn-cs"/>
                <a:sym typeface="Helvetica Neue"/>
              </a:rPr>
              <a:t>App </a:t>
            </a:r>
            <a:r>
              <a:rPr lang="zh-CN" altLang="en-US" sz="2200" b="0" i="0" dirty="0" smtClean="0">
                <a:effectLst/>
                <a:latin typeface="+mn-lt"/>
                <a:ea typeface="+mn-ea"/>
                <a:cs typeface="+mn-cs"/>
                <a:sym typeface="Helvetica Neue"/>
              </a:rPr>
              <a:t>里包含了 </a:t>
            </a:r>
            <a:r>
              <a:rPr lang="en-US" altLang="zh-CN" sz="2200" b="0" i="0" dirty="0" smtClean="0">
                <a:effectLst/>
                <a:latin typeface="+mn-lt"/>
                <a:ea typeface="+mn-ea"/>
                <a:cs typeface="+mn-cs"/>
                <a:sym typeface="Helvetica Neue"/>
              </a:rPr>
              <a:t>WXML/WXSS </a:t>
            </a:r>
            <a:r>
              <a:rPr lang="zh-CN" altLang="en-US" sz="2200" b="0" i="0" dirty="0" smtClean="0">
                <a:effectLst/>
                <a:latin typeface="+mn-lt"/>
                <a:ea typeface="+mn-ea"/>
                <a:cs typeface="+mn-cs"/>
                <a:sym typeface="Helvetica Neue"/>
              </a:rPr>
              <a:t>处理引擎，最终会把界面翻译成系统原生的控件，并展示出来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693634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 smtClean="0"/>
              <a:t>自定义事件</a:t>
            </a:r>
            <a:r>
              <a:rPr kumimoji="1" lang="en-US" altLang="zh-CN" dirty="0" smtClean="0"/>
              <a:t> </a:t>
            </a:r>
            <a:r>
              <a:rPr kumimoji="1" lang="en-US" altLang="zh-CN" dirty="0" smtClean="0">
                <a:sym typeface="Wingdings"/>
              </a:rPr>
              <a:t></a:t>
            </a:r>
            <a:r>
              <a:rPr kumimoji="1" lang="zh-CN" altLang="en-US" dirty="0" smtClean="0">
                <a:sym typeface="Wingdings"/>
              </a:rPr>
              <a:t>新建事件</a:t>
            </a:r>
            <a:r>
              <a:rPr kumimoji="1" lang="en-US" altLang="zh-CN" dirty="0" smtClean="0">
                <a:sym typeface="Wingdings"/>
              </a:rPr>
              <a:t> </a:t>
            </a:r>
            <a:r>
              <a:rPr kumimoji="1" lang="zh-CN" altLang="en-US" dirty="0" smtClean="0">
                <a:sym typeface="Wingdings"/>
              </a:rPr>
              <a:t>配置事件</a:t>
            </a:r>
            <a:r>
              <a:rPr kumimoji="1" lang="en-US" altLang="zh-CN" dirty="0" smtClean="0">
                <a:sym typeface="Wingdings"/>
              </a:rPr>
              <a:t> </a:t>
            </a:r>
            <a:r>
              <a:rPr kumimoji="1" lang="zh-CN" altLang="en-US" dirty="0" smtClean="0">
                <a:sym typeface="Wingdings"/>
              </a:rPr>
              <a:t> 代码引入</a:t>
            </a:r>
            <a:r>
              <a:rPr kumimoji="1" lang="en-US" altLang="zh-CN" dirty="0" smtClean="0">
                <a:sym typeface="Wingdings"/>
              </a:rPr>
              <a:t> </a:t>
            </a:r>
            <a:r>
              <a:rPr kumimoji="1" lang="zh-CN" altLang="en-US" dirty="0" smtClean="0">
                <a:sym typeface="Wingdings"/>
              </a:rPr>
              <a:t> 查询结果分析</a:t>
            </a:r>
            <a:endParaRPr kumimoji="1" lang="zh-CN" altLang="en-US" dirty="0" smtClean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3544855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7829286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Chrome</a:t>
            </a:r>
            <a:r>
              <a:rPr kumimoji="1" lang="zh-CN" altLang="en-US" dirty="0" smtClean="0"/>
              <a:t>调试机制一致  控制台 网络 资源 缓存等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4311275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8514001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没有网络</a:t>
            </a:r>
            <a:r>
              <a:rPr kumimoji="1" lang="en-US" altLang="zh-CN" dirty="0" smtClean="0"/>
              <a:t>tab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9003770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方便复现真机问题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2145385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后台管理用户身份 给相关人员开通对应的权限    测试人员－</a:t>
            </a:r>
            <a:r>
              <a:rPr kumimoji="1" lang="en-US" altLang="zh-CN" dirty="0" smtClean="0"/>
              <a:t>&gt;</a:t>
            </a:r>
            <a:r>
              <a:rPr kumimoji="1" lang="zh-CN" altLang="en-US" dirty="0" smtClean="0"/>
              <a:t>体验者</a:t>
            </a:r>
            <a:endParaRPr kumimoji="1" lang="en-US" altLang="zh-CN" dirty="0" smtClean="0"/>
          </a:p>
          <a:p>
            <a:r>
              <a:rPr kumimoji="1" lang="zh-CN" altLang="en-US" dirty="0" smtClean="0"/>
              <a:t>体验版可切测试／</a:t>
            </a:r>
            <a:r>
              <a:rPr kumimoji="1" lang="en-US" altLang="zh-CN" dirty="0" smtClean="0"/>
              <a:t>beta</a:t>
            </a:r>
            <a:r>
              <a:rPr kumimoji="1" lang="zh-CN" altLang="en-US" dirty="0" smtClean="0"/>
              <a:t>／生产环境进行测试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5534441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小程序后台</a:t>
            </a:r>
            <a:r>
              <a:rPr kumimoji="1" lang="zh-CN" altLang="en-US" dirty="0" smtClean="0">
                <a:sym typeface="Wingdings"/>
              </a:rPr>
              <a:t></a:t>
            </a:r>
            <a:r>
              <a:rPr kumimoji="1" lang="zh-CN" altLang="en-US" dirty="0" smtClean="0"/>
              <a:t>开发管理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2370655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619713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小程序后台</a:t>
            </a:r>
            <a:r>
              <a:rPr kumimoji="1" lang="zh-CN" altLang="en-US" dirty="0" smtClean="0">
                <a:sym typeface="Wingdings"/>
              </a:rPr>
              <a:t></a:t>
            </a:r>
            <a:r>
              <a:rPr kumimoji="1" lang="zh-CN" altLang="en-US" dirty="0" smtClean="0"/>
              <a:t>开发管理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543609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2200" b="0" i="0" dirty="0" smtClean="0">
                <a:effectLst/>
                <a:latin typeface="+mn-lt"/>
                <a:ea typeface="+mn-ea"/>
                <a:cs typeface="+mn-cs"/>
                <a:sym typeface="Helvetica Neue"/>
              </a:rPr>
              <a:t>一个完整的小程序主要由以下几部分组成： </a:t>
            </a:r>
            <a:r>
              <a:rPr lang="zh-CN" altLang="en-US" dirty="0" smtClean="0"/>
              <a:t/>
            </a:r>
            <a:br>
              <a:rPr lang="zh-CN" altLang="en-US" dirty="0" smtClean="0"/>
            </a:br>
            <a:r>
              <a:rPr lang="zh-CN" altLang="en-US" sz="2200" b="0" i="0" dirty="0" smtClean="0">
                <a:effectLst/>
                <a:latin typeface="+mn-lt"/>
                <a:ea typeface="+mn-ea"/>
                <a:cs typeface="+mn-cs"/>
                <a:sym typeface="Helvetica Neue"/>
              </a:rPr>
              <a:t>一个入口文件：</a:t>
            </a:r>
            <a:r>
              <a:rPr lang="en-US" altLang="zh-CN" sz="2200" b="0" i="0" dirty="0" err="1" smtClean="0">
                <a:effectLst/>
                <a:latin typeface="+mn-lt"/>
                <a:ea typeface="+mn-ea"/>
                <a:cs typeface="+mn-cs"/>
                <a:sym typeface="Helvetica Neue"/>
              </a:rPr>
              <a:t>app.js</a:t>
            </a:r>
            <a:r>
              <a:rPr lang="en-US" altLang="zh-CN" sz="2200" b="0" i="0" dirty="0" smtClean="0">
                <a:effectLst/>
                <a:latin typeface="+mn-lt"/>
                <a:ea typeface="+mn-ea"/>
                <a:cs typeface="+mn-cs"/>
                <a:sym typeface="Helvetica Neue"/>
              </a:rPr>
              <a:t> </a:t>
            </a:r>
            <a:r>
              <a:rPr lang="zh-CN" altLang="en-US" dirty="0" smtClean="0"/>
              <a:t/>
            </a:r>
            <a:br>
              <a:rPr lang="zh-CN" altLang="en-US" dirty="0" smtClean="0"/>
            </a:br>
            <a:r>
              <a:rPr lang="zh-CN" altLang="en-US" sz="2200" b="0" i="0" dirty="0" smtClean="0">
                <a:effectLst/>
                <a:latin typeface="+mn-lt"/>
                <a:ea typeface="+mn-ea"/>
                <a:cs typeface="+mn-cs"/>
                <a:sym typeface="Helvetica Neue"/>
              </a:rPr>
              <a:t>一个全局样式：</a:t>
            </a:r>
            <a:r>
              <a:rPr lang="en-US" altLang="zh-CN" sz="2200" b="0" i="0" dirty="0" err="1" smtClean="0">
                <a:effectLst/>
                <a:latin typeface="+mn-lt"/>
                <a:ea typeface="+mn-ea"/>
                <a:cs typeface="+mn-cs"/>
                <a:sym typeface="Helvetica Neue"/>
              </a:rPr>
              <a:t>app.wxss</a:t>
            </a:r>
            <a:r>
              <a:rPr lang="en-US" altLang="zh-CN" sz="2200" b="0" i="0" dirty="0" smtClean="0">
                <a:effectLst/>
                <a:latin typeface="+mn-lt"/>
                <a:ea typeface="+mn-ea"/>
                <a:cs typeface="+mn-cs"/>
                <a:sym typeface="Helvetica Neue"/>
              </a:rPr>
              <a:t> </a:t>
            </a:r>
            <a:r>
              <a:rPr lang="zh-CN" altLang="en-US" dirty="0" smtClean="0"/>
              <a:t/>
            </a:r>
            <a:br>
              <a:rPr lang="zh-CN" altLang="en-US" dirty="0" smtClean="0"/>
            </a:br>
            <a:r>
              <a:rPr lang="zh-CN" altLang="en-US" sz="2200" b="0" i="0" dirty="0" smtClean="0">
                <a:effectLst/>
                <a:latin typeface="+mn-lt"/>
                <a:ea typeface="+mn-ea"/>
                <a:cs typeface="+mn-cs"/>
                <a:sym typeface="Helvetica Neue"/>
              </a:rPr>
              <a:t>一个全局配置：</a:t>
            </a:r>
            <a:r>
              <a:rPr lang="en-US" altLang="zh-CN" sz="2200" b="0" i="0" dirty="0" err="1" smtClean="0">
                <a:effectLst/>
                <a:latin typeface="+mn-lt"/>
                <a:ea typeface="+mn-ea"/>
                <a:cs typeface="+mn-cs"/>
                <a:sym typeface="Helvetica Neue"/>
              </a:rPr>
              <a:t>app.json</a:t>
            </a:r>
            <a:r>
              <a:rPr lang="en-US" altLang="zh-CN" sz="2200" b="0" i="0" dirty="0" smtClean="0">
                <a:effectLst/>
                <a:latin typeface="+mn-lt"/>
                <a:ea typeface="+mn-ea"/>
                <a:cs typeface="+mn-cs"/>
                <a:sym typeface="Helvetica Neue"/>
              </a:rPr>
              <a:t> </a:t>
            </a:r>
            <a:endParaRPr lang="en-US" altLang="zh-CN" sz="2200" b="0" i="0" dirty="0" smtClean="0">
              <a:effectLst/>
              <a:latin typeface="+mn-lt"/>
              <a:ea typeface="+mn-ea"/>
              <a:cs typeface="+mn-cs"/>
              <a:sym typeface="Helvetica Neue"/>
            </a:endParaRPr>
          </a:p>
          <a:p>
            <a:r>
              <a:rPr lang="en-US" altLang="zh-CN" sz="2200" b="0" i="0" dirty="0" err="1" smtClean="0">
                <a:effectLst/>
                <a:latin typeface="+mn-lt"/>
                <a:ea typeface="+mn-ea"/>
                <a:cs typeface="+mn-cs"/>
                <a:sym typeface="Helvetica Neue"/>
              </a:rPr>
              <a:t>utils</a:t>
            </a:r>
            <a:r>
              <a:rPr lang="zh-CN" altLang="en-US" sz="2200" b="0" i="0" dirty="0" smtClean="0">
                <a:effectLst/>
                <a:latin typeface="+mn-lt"/>
                <a:ea typeface="+mn-ea"/>
                <a:cs typeface="+mn-cs"/>
                <a:sym typeface="Helvetica Neue"/>
              </a:rPr>
              <a:t>下放一些公共的配置和服务</a:t>
            </a:r>
            <a:r>
              <a:rPr lang="zh-CN" altLang="en-US" dirty="0" smtClean="0"/>
              <a:t/>
            </a:r>
            <a:br>
              <a:rPr lang="zh-CN" altLang="en-US" dirty="0" smtClean="0"/>
            </a:br>
            <a:r>
              <a:rPr lang="zh-CN" altLang="en-US" sz="2200" b="0" i="0" dirty="0" smtClean="0">
                <a:effectLst/>
                <a:latin typeface="+mn-lt"/>
                <a:ea typeface="+mn-ea"/>
                <a:cs typeface="+mn-cs"/>
                <a:sym typeface="Helvetica Neue"/>
              </a:rPr>
              <a:t>页面：</a:t>
            </a:r>
            <a:r>
              <a:rPr lang="en-US" altLang="zh-CN" sz="2200" b="0" i="0" dirty="0" smtClean="0">
                <a:effectLst/>
                <a:latin typeface="+mn-lt"/>
                <a:ea typeface="+mn-ea"/>
                <a:cs typeface="+mn-cs"/>
                <a:sym typeface="Helvetica Neue"/>
              </a:rPr>
              <a:t>pages</a:t>
            </a:r>
            <a:r>
              <a:rPr lang="zh-CN" altLang="en-US" sz="2200" b="0" i="0" dirty="0" smtClean="0">
                <a:effectLst/>
                <a:latin typeface="+mn-lt"/>
                <a:ea typeface="+mn-ea"/>
                <a:cs typeface="+mn-cs"/>
                <a:sym typeface="Helvetica Neue"/>
              </a:rPr>
              <a:t>下，每个页面再按文件夹划分，每个页面</a:t>
            </a:r>
            <a:r>
              <a:rPr lang="en-US" altLang="zh-CN" sz="2200" b="0" i="0" dirty="0" smtClean="0">
                <a:effectLst/>
                <a:latin typeface="+mn-lt"/>
                <a:ea typeface="+mn-ea"/>
                <a:cs typeface="+mn-cs"/>
                <a:sym typeface="Helvetica Neue"/>
              </a:rPr>
              <a:t>4</a:t>
            </a:r>
            <a:r>
              <a:rPr lang="zh-CN" altLang="en-US" sz="2200" b="0" i="0" dirty="0" smtClean="0">
                <a:effectLst/>
                <a:latin typeface="+mn-lt"/>
                <a:ea typeface="+mn-ea"/>
                <a:cs typeface="+mn-cs"/>
                <a:sym typeface="Helvetica Neue"/>
              </a:rPr>
              <a:t>个文件 </a:t>
            </a:r>
            <a:r>
              <a:rPr lang="zh-CN" altLang="en-US" dirty="0" smtClean="0"/>
              <a:t/>
            </a:r>
            <a:br>
              <a:rPr lang="zh-CN" altLang="en-US" dirty="0" smtClean="0"/>
            </a:br>
            <a:r>
              <a:rPr lang="zh-CN" altLang="en-US" sz="2200" b="0" i="0" dirty="0" smtClean="0">
                <a:effectLst/>
                <a:latin typeface="+mn-lt"/>
                <a:ea typeface="+mn-ea"/>
                <a:cs typeface="+mn-cs"/>
                <a:sym typeface="Helvetica Neue"/>
              </a:rPr>
              <a:t>视图：</a:t>
            </a:r>
            <a:r>
              <a:rPr lang="en-US" altLang="zh-CN" sz="2200" b="0" i="0" dirty="0" err="1" smtClean="0">
                <a:effectLst/>
                <a:latin typeface="+mn-lt"/>
                <a:ea typeface="+mn-ea"/>
                <a:cs typeface="+mn-cs"/>
                <a:sym typeface="Helvetica Neue"/>
              </a:rPr>
              <a:t>wxml</a:t>
            </a:r>
            <a:r>
              <a:rPr lang="zh-CN" altLang="en-US" sz="2200" b="0" i="0" dirty="0" smtClean="0">
                <a:effectLst/>
                <a:latin typeface="+mn-lt"/>
                <a:ea typeface="+mn-ea"/>
                <a:cs typeface="+mn-cs"/>
                <a:sym typeface="Helvetica Neue"/>
              </a:rPr>
              <a:t>，</a:t>
            </a:r>
            <a:r>
              <a:rPr lang="en-US" altLang="zh-CN" sz="2200" b="0" i="0" dirty="0" err="1" smtClean="0">
                <a:effectLst/>
                <a:latin typeface="+mn-lt"/>
                <a:ea typeface="+mn-ea"/>
                <a:cs typeface="+mn-cs"/>
                <a:sym typeface="Helvetica Neue"/>
              </a:rPr>
              <a:t>wxss</a:t>
            </a:r>
            <a:r>
              <a:rPr lang="en-US" altLang="zh-CN" sz="2200" b="0" i="0" dirty="0" smtClean="0">
                <a:effectLst/>
                <a:latin typeface="+mn-lt"/>
                <a:ea typeface="+mn-ea"/>
                <a:cs typeface="+mn-cs"/>
                <a:sym typeface="Helvetica Neue"/>
              </a:rPr>
              <a:t> </a:t>
            </a:r>
            <a:r>
              <a:rPr lang="zh-CN" altLang="en-US" dirty="0" smtClean="0"/>
              <a:t/>
            </a:r>
            <a:br>
              <a:rPr lang="zh-CN" altLang="en-US" dirty="0" smtClean="0"/>
            </a:br>
            <a:r>
              <a:rPr lang="zh-CN" altLang="en-US" sz="2200" b="0" i="0" dirty="0" smtClean="0">
                <a:effectLst/>
                <a:latin typeface="+mn-lt"/>
                <a:ea typeface="+mn-ea"/>
                <a:cs typeface="+mn-cs"/>
                <a:sym typeface="Helvetica Neue"/>
              </a:rPr>
              <a:t>逻辑：</a:t>
            </a:r>
            <a:r>
              <a:rPr lang="en-US" altLang="zh-CN" sz="2200" b="0" i="0" dirty="0" err="1" smtClean="0">
                <a:effectLst/>
                <a:latin typeface="+mn-lt"/>
                <a:ea typeface="+mn-ea"/>
                <a:cs typeface="+mn-cs"/>
                <a:sym typeface="Helvetica Neue"/>
              </a:rPr>
              <a:t>js</a:t>
            </a:r>
            <a:r>
              <a:rPr lang="zh-CN" altLang="en-US" sz="2200" b="0" i="0" dirty="0" smtClean="0">
                <a:effectLst/>
                <a:latin typeface="+mn-lt"/>
                <a:ea typeface="+mn-ea"/>
                <a:cs typeface="+mn-cs"/>
                <a:sym typeface="Helvetica Neue"/>
              </a:rPr>
              <a:t>，</a:t>
            </a:r>
            <a:r>
              <a:rPr lang="en-US" altLang="zh-CN" sz="2200" b="0" i="0" dirty="0" err="1" smtClean="0">
                <a:effectLst/>
                <a:latin typeface="+mn-lt"/>
                <a:ea typeface="+mn-ea"/>
                <a:cs typeface="+mn-cs"/>
                <a:sym typeface="Helvetica Neue"/>
              </a:rPr>
              <a:t>json</a:t>
            </a:r>
            <a:r>
              <a:rPr lang="zh-CN" altLang="en-US" sz="2200" b="0" i="0" dirty="0" smtClean="0">
                <a:effectLst/>
                <a:latin typeface="+mn-lt"/>
                <a:ea typeface="+mn-ea"/>
                <a:cs typeface="+mn-cs"/>
                <a:sym typeface="Helvetica Neue"/>
              </a:rPr>
              <a:t>（页面配置，不是必须）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722702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err="1" smtClean="0"/>
              <a:t>Page.json</a:t>
            </a:r>
            <a:r>
              <a:rPr kumimoji="1" lang="en-US" altLang="zh-CN" dirty="0" smtClean="0"/>
              <a:t> </a:t>
            </a:r>
            <a:r>
              <a:rPr kumimoji="1" lang="zh-CN" altLang="en-US" dirty="0" smtClean="0"/>
              <a:t>里面</a:t>
            </a:r>
            <a:r>
              <a:rPr kumimoji="1" lang="en-US" altLang="zh-CN" dirty="0" smtClean="0"/>
              <a:t>window</a:t>
            </a:r>
            <a:r>
              <a:rPr kumimoji="1" lang="zh-CN" altLang="en-US" dirty="0" smtClean="0"/>
              <a:t>的设置会覆盖</a:t>
            </a:r>
            <a:r>
              <a:rPr kumimoji="1" lang="en-US" altLang="zh-CN" dirty="0" err="1" smtClean="0"/>
              <a:t>app.json</a:t>
            </a:r>
            <a:r>
              <a:rPr kumimoji="1" lang="zh-CN" altLang="en-US" dirty="0" smtClean="0"/>
              <a:t>的</a:t>
            </a:r>
            <a:endParaRPr kumimoji="1" lang="en-US" altLang="zh-CN" dirty="0" smtClean="0"/>
          </a:p>
          <a:p>
            <a:r>
              <a:rPr kumimoji="1" lang="en-US" altLang="zh-CN" dirty="0" smtClean="0"/>
              <a:t>Window</a:t>
            </a:r>
            <a:r>
              <a:rPr kumimoji="1" lang="zh-CN" altLang="en-US" dirty="0" smtClean="0"/>
              <a:t>  导航栏背景色  标题色  标题内容  窗口背景色 下拉样式  是否开启下拉刷</a:t>
            </a:r>
            <a:r>
              <a:rPr kumimoji="1" lang="zh-CN" altLang="en-US" dirty="0" smtClean="0"/>
              <a:t>新、上拉加载更多等</a:t>
            </a:r>
            <a:endParaRPr kumimoji="1" lang="en-US" altLang="zh-CN" dirty="0" smtClean="0"/>
          </a:p>
          <a:p>
            <a:r>
              <a:rPr kumimoji="1" lang="en-US" altLang="zh-CN" dirty="0" err="1" smtClean="0"/>
              <a:t>tabBar</a:t>
            </a:r>
            <a:r>
              <a:rPr kumimoji="1" lang="en-US" altLang="zh-CN" dirty="0" smtClean="0"/>
              <a:t>  </a:t>
            </a:r>
            <a:r>
              <a:rPr kumimoji="1" lang="zh-CN" altLang="en-US" dirty="0" smtClean="0"/>
              <a:t>多</a:t>
            </a:r>
            <a:r>
              <a:rPr kumimoji="1" lang="en-US" altLang="zh-CN" dirty="0" smtClean="0"/>
              <a:t>tab</a:t>
            </a:r>
            <a:r>
              <a:rPr kumimoji="1" lang="zh-CN" altLang="en-US" dirty="0" smtClean="0"/>
              <a:t>应用</a:t>
            </a:r>
            <a:endParaRPr kumimoji="1" lang="en-US" altLang="zh-CN" dirty="0" smtClean="0"/>
          </a:p>
          <a:p>
            <a:pPr marL="0" marR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200" b="0" i="0" dirty="0" err="1" smtClean="0">
                <a:effectLst/>
                <a:latin typeface="+mn-lt"/>
                <a:ea typeface="+mn-ea"/>
                <a:cs typeface="+mn-cs"/>
                <a:sym typeface="Helvetica Neue"/>
              </a:rPr>
              <a:t>networkTimeout</a:t>
            </a:r>
            <a:r>
              <a:rPr lang="zh-CN" altLang="en-US" sz="2200" b="0" i="0" dirty="0" smtClean="0">
                <a:effectLst/>
                <a:latin typeface="+mn-lt"/>
                <a:ea typeface="+mn-ea"/>
                <a:cs typeface="+mn-cs"/>
                <a:sym typeface="Helvetica Neue"/>
              </a:rPr>
              <a:t>    </a:t>
            </a:r>
            <a:r>
              <a:rPr lang="en-US" altLang="zh-CN" sz="2200" b="0" i="0" dirty="0" smtClean="0">
                <a:effectLst/>
                <a:latin typeface="+mn-lt"/>
                <a:ea typeface="+mn-ea"/>
                <a:cs typeface="+mn-cs"/>
                <a:sym typeface="Helvetica Neue"/>
              </a:rPr>
              <a:t>request</a:t>
            </a:r>
            <a:r>
              <a:rPr lang="zh-CN" altLang="en-US" sz="2200" b="0" i="0" dirty="0" smtClean="0">
                <a:effectLst/>
                <a:latin typeface="+mn-lt"/>
                <a:ea typeface="+mn-ea"/>
                <a:cs typeface="+mn-cs"/>
                <a:sym typeface="Helvetica Neue"/>
              </a:rPr>
              <a:t>  </a:t>
            </a:r>
            <a:r>
              <a:rPr lang="en-US" altLang="zh-CN" sz="2200" b="0" i="0" dirty="0" err="1" smtClean="0">
                <a:effectLst/>
                <a:latin typeface="+mn-lt"/>
                <a:ea typeface="+mn-ea"/>
                <a:cs typeface="+mn-cs"/>
                <a:sym typeface="Helvetica Neue"/>
              </a:rPr>
              <a:t>WebSocket</a:t>
            </a:r>
            <a:r>
              <a:rPr lang="en-US" altLang="zh-CN" sz="2200" b="0" i="0" dirty="0" smtClean="0">
                <a:effectLst/>
                <a:latin typeface="+mn-lt"/>
                <a:ea typeface="+mn-ea"/>
                <a:cs typeface="+mn-cs"/>
                <a:sym typeface="Helvetica Neue"/>
              </a:rPr>
              <a:t> </a:t>
            </a:r>
            <a:r>
              <a:rPr lang="en-US" altLang="zh-CN" sz="2200" b="0" i="0" dirty="0" err="1" smtClean="0">
                <a:effectLst/>
                <a:latin typeface="+mn-lt"/>
                <a:ea typeface="+mn-ea"/>
                <a:cs typeface="+mn-cs"/>
                <a:sym typeface="Helvetica Neue"/>
              </a:rPr>
              <a:t>uploadFile</a:t>
            </a:r>
            <a:r>
              <a:rPr lang="en-US" altLang="zh-CN" sz="2200" b="0" i="0" dirty="0" smtClean="0">
                <a:effectLst/>
                <a:latin typeface="+mn-lt"/>
                <a:ea typeface="+mn-ea"/>
                <a:cs typeface="+mn-cs"/>
                <a:sym typeface="Helvetica Neue"/>
              </a:rPr>
              <a:t>/</a:t>
            </a:r>
            <a:r>
              <a:rPr lang="en-US" altLang="zh-CN" sz="2200" b="0" i="0" dirty="0" err="1" smtClean="0">
                <a:effectLst/>
                <a:latin typeface="+mn-lt"/>
                <a:ea typeface="+mn-ea"/>
                <a:cs typeface="+mn-cs"/>
                <a:sym typeface="Helvetica Neue"/>
              </a:rPr>
              <a:t>downloadFile</a:t>
            </a:r>
            <a:endParaRPr lang="en-US" altLang="zh-CN" sz="2200" b="0" i="0" dirty="0" smtClean="0">
              <a:effectLst/>
              <a:latin typeface="+mn-lt"/>
              <a:ea typeface="+mn-ea"/>
              <a:cs typeface="+mn-cs"/>
              <a:sym typeface="Helvetica Neue"/>
            </a:endParaRP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884196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200" b="0" dirty="0" err="1" smtClean="0">
                <a:effectLst/>
                <a:latin typeface="+mn-lt"/>
                <a:ea typeface="+mn-ea"/>
                <a:cs typeface="+mn-cs"/>
                <a:sym typeface="Helvetica Neue"/>
              </a:rPr>
              <a:t>getApp</a:t>
            </a:r>
            <a:r>
              <a:rPr lang="en-US" altLang="zh-CN" sz="2200" b="0" dirty="0" smtClean="0">
                <a:effectLst/>
                <a:latin typeface="+mn-lt"/>
                <a:ea typeface="+mn-ea"/>
                <a:cs typeface="+mn-cs"/>
                <a:sym typeface="Helvetica Neue"/>
              </a:rPr>
              <a:t>()</a:t>
            </a:r>
            <a:r>
              <a:rPr lang="zh-CN" altLang="en-US" sz="2200" b="0" dirty="0" smtClean="0">
                <a:effectLst/>
                <a:latin typeface="+mn-lt"/>
                <a:ea typeface="+mn-ea"/>
                <a:cs typeface="+mn-cs"/>
                <a:sym typeface="Helvetica Neue"/>
              </a:rPr>
              <a:t>  获取</a:t>
            </a:r>
            <a:r>
              <a:rPr lang="en-US" altLang="zh-CN" sz="2200" b="0" dirty="0" smtClean="0">
                <a:effectLst/>
                <a:latin typeface="+mn-lt"/>
                <a:ea typeface="+mn-ea"/>
                <a:cs typeface="+mn-cs"/>
                <a:sym typeface="Helvetica Neue"/>
              </a:rPr>
              <a:t>app</a:t>
            </a:r>
            <a:r>
              <a:rPr lang="zh-CN" altLang="en-US" sz="2200" b="0" dirty="0" smtClean="0">
                <a:effectLst/>
                <a:latin typeface="+mn-lt"/>
                <a:ea typeface="+mn-ea"/>
                <a:cs typeface="+mn-cs"/>
                <a:sym typeface="Helvetica Neue"/>
              </a:rPr>
              <a:t>实例</a:t>
            </a:r>
            <a:endParaRPr lang="en-US" altLang="zh-CN" sz="2200" b="0" dirty="0" smtClean="0">
              <a:effectLst/>
              <a:latin typeface="+mn-lt"/>
              <a:ea typeface="+mn-ea"/>
              <a:cs typeface="+mn-cs"/>
              <a:sym typeface="Helvetica Neue"/>
            </a:endParaRPr>
          </a:p>
          <a:p>
            <a:r>
              <a:rPr kumimoji="1" lang="zh-CN" altLang="en-US" dirty="0" smtClean="0"/>
              <a:t>下拉刷新  上拉触底  滚动   转发</a:t>
            </a:r>
            <a:endParaRPr kumimoji="1" lang="en-US" altLang="zh-CN" dirty="0" smtClean="0"/>
          </a:p>
          <a:p>
            <a:pPr marL="0" marR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 smtClean="0"/>
              <a:t>require</a:t>
            </a:r>
            <a:r>
              <a:rPr kumimoji="1" lang="zh-CN" altLang="en-US" dirty="0" smtClean="0"/>
              <a:t> </a:t>
            </a:r>
            <a:r>
              <a:rPr kumimoji="1" lang="zh-CN" altLang="en-US" dirty="0" smtClean="0"/>
              <a:t>暂不支持绝对路径   </a:t>
            </a:r>
            <a:r>
              <a:rPr kumimoji="1" lang="en-US" altLang="zh-CN" dirty="0" smtClean="0"/>
              <a:t>import</a:t>
            </a:r>
            <a:r>
              <a:rPr kumimoji="1" lang="zh-CN" altLang="en-US" dirty="0" smtClean="0"/>
              <a:t>语法</a:t>
            </a:r>
            <a:endParaRPr kumimoji="1" lang="en-US" altLang="zh-CN" dirty="0" smtClean="0"/>
          </a:p>
          <a:p>
            <a:pPr marL="0" marR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2200" b="0" dirty="0" smtClean="0">
              <a:effectLst/>
              <a:latin typeface="+mn-lt"/>
              <a:ea typeface="+mn-ea"/>
              <a:cs typeface="+mn-cs"/>
              <a:sym typeface="Helvetica Neue"/>
            </a:endParaRP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927927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2200" b="0" dirty="0" smtClean="0">
              <a:effectLst/>
              <a:latin typeface="+mn-lt"/>
              <a:ea typeface="+mn-ea"/>
              <a:cs typeface="+mn-cs"/>
              <a:sym typeface="Helvetica Neue"/>
            </a:endParaRP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479509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文本"/>
          <p:cNvSpPr txBox="1">
            <a:spLocks noGrp="1"/>
          </p:cNvSpPr>
          <p:nvPr>
            <p:ph type="title"/>
          </p:nvPr>
        </p:nvSpPr>
        <p:spPr>
          <a:xfrm>
            <a:off x="685800" y="1383507"/>
            <a:ext cx="7772400" cy="1531143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12" name="正文级别 1…"/>
          <p:cNvSpPr txBox="1">
            <a:spLocks noGrp="1"/>
          </p:cNvSpPr>
          <p:nvPr>
            <p:ph type="body" sz="half" idx="1"/>
          </p:nvPr>
        </p:nvSpPr>
        <p:spPr>
          <a:xfrm>
            <a:off x="1371600" y="2914650"/>
            <a:ext cx="6400800" cy="2228850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1pPr>
            <a:lvl2pPr marL="0" indent="457200" algn="ctr">
              <a:buSzTx/>
              <a:buFontTx/>
              <a:buNone/>
              <a:defRPr>
                <a:solidFill>
                  <a:srgbClr val="888888"/>
                </a:solidFill>
              </a:defRPr>
            </a:lvl2pPr>
            <a:lvl3pPr marL="0" indent="914400" algn="ctr">
              <a:buSzTx/>
              <a:buFontTx/>
              <a:buNone/>
              <a:defRPr>
                <a:solidFill>
                  <a:srgbClr val="888888"/>
                </a:solidFill>
              </a:defRPr>
            </a:lvl3pPr>
            <a:lvl4pPr marL="0" indent="1371600" algn="ctr">
              <a:buSzTx/>
              <a:buFontTx/>
              <a:buNone/>
              <a:defRPr>
                <a:solidFill>
                  <a:srgbClr val="888888"/>
                </a:solidFill>
              </a:defRPr>
            </a:lvl4pPr>
            <a:lvl5pPr marL="0" indent="1828800" algn="ctr">
              <a:buSzTx/>
              <a:buFontTx/>
              <a:buNone/>
              <a:defRPr>
                <a:solidFill>
                  <a:srgbClr val="888888"/>
                </a:solidFill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标题文本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6629400" cy="557673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21" name="正文级别 1…"/>
          <p:cNvSpPr txBox="1">
            <a:spLocks noGrp="1"/>
          </p:cNvSpPr>
          <p:nvPr>
            <p:ph type="body" idx="1"/>
          </p:nvPr>
        </p:nvSpPr>
        <p:spPr>
          <a:xfrm>
            <a:off x="457198" y="734157"/>
            <a:ext cx="8229602" cy="4409344"/>
          </a:xfrm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标题文本"/>
          <p:cNvSpPr txBox="1">
            <a:spLocks noGrp="1"/>
          </p:cNvSpPr>
          <p:nvPr>
            <p:ph type="title"/>
          </p:nvPr>
        </p:nvSpPr>
        <p:spPr>
          <a:xfrm>
            <a:off x="722312" y="3305176"/>
            <a:ext cx="7772401" cy="1838324"/>
          </a:xfrm>
          <a:prstGeom prst="rect">
            <a:avLst/>
          </a:prstGeom>
        </p:spPr>
        <p:txBody>
          <a:bodyPr anchor="t"/>
          <a:lstStyle>
            <a:lvl1pPr>
              <a:defRPr sz="4000" b="1" cap="all"/>
            </a:lvl1pPr>
          </a:lstStyle>
          <a:p>
            <a:r>
              <a:t>标题文本</a:t>
            </a:r>
          </a:p>
        </p:txBody>
      </p:sp>
      <p:sp>
        <p:nvSpPr>
          <p:cNvPr id="30" name="正文级别 1…"/>
          <p:cNvSpPr txBox="1">
            <a:spLocks noGrp="1"/>
          </p:cNvSpPr>
          <p:nvPr>
            <p:ph type="body" sz="half" idx="1"/>
          </p:nvPr>
        </p:nvSpPr>
        <p:spPr>
          <a:xfrm>
            <a:off x="722312" y="894159"/>
            <a:ext cx="7772401" cy="2411016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1pPr>
            <a:lvl2pPr marL="0" indent="4572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2pPr>
            <a:lvl3pPr marL="0" indent="9144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3pPr>
            <a:lvl4pPr marL="0" indent="13716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4pPr>
            <a:lvl5pPr marL="0" indent="18288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标题文本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6629400" cy="557673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39" name="正文级别 1…"/>
          <p:cNvSpPr txBox="1">
            <a:spLocks noGrp="1"/>
          </p:cNvSpPr>
          <p:nvPr>
            <p:ph type="body" sz="half" idx="1"/>
          </p:nvPr>
        </p:nvSpPr>
        <p:spPr>
          <a:xfrm>
            <a:off x="457200" y="900112"/>
            <a:ext cx="4038600" cy="3831433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defRPr sz="2800"/>
            </a:lvl1pPr>
            <a:lvl2pPr marL="790575" indent="-333375">
              <a:spcBef>
                <a:spcPts val="600"/>
              </a:spcBef>
              <a:defRPr sz="2800"/>
            </a:lvl2pPr>
            <a:lvl3pPr marL="1234439" indent="-320039">
              <a:spcBef>
                <a:spcPts val="600"/>
              </a:spcBef>
              <a:defRPr sz="2800"/>
            </a:lvl3pPr>
            <a:lvl4pPr marL="1727200" indent="-355600">
              <a:spcBef>
                <a:spcPts val="600"/>
              </a:spcBef>
              <a:defRPr sz="2800"/>
            </a:lvl4pPr>
            <a:lvl5pPr marL="2184400" indent="-355600">
              <a:spcBef>
                <a:spcPts val="600"/>
              </a:spcBef>
              <a:defRPr sz="28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0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标题文本"/>
          <p:cNvSpPr txBox="1">
            <a:spLocks noGrp="1"/>
          </p:cNvSpPr>
          <p:nvPr>
            <p:ph type="title"/>
          </p:nvPr>
        </p:nvSpPr>
        <p:spPr>
          <a:xfrm>
            <a:off x="457200" y="67270"/>
            <a:ext cx="6831624" cy="436962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48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457200" y="504231"/>
            <a:ext cx="4040188" cy="766446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500"/>
              </a:spcBef>
              <a:buSzTx/>
              <a:buFontTx/>
              <a:buNone/>
              <a:defRPr sz="2400" b="1"/>
            </a:lvl1pPr>
            <a:lvl2pPr marL="0" indent="457200">
              <a:spcBef>
                <a:spcPts val="500"/>
              </a:spcBef>
              <a:buSzTx/>
              <a:buFontTx/>
              <a:buNone/>
              <a:defRPr sz="2400" b="1"/>
            </a:lvl2pPr>
            <a:lvl3pPr marL="0" indent="914400">
              <a:spcBef>
                <a:spcPts val="500"/>
              </a:spcBef>
              <a:buSzTx/>
              <a:buFontTx/>
              <a:buNone/>
              <a:defRPr sz="2400" b="1"/>
            </a:lvl3pPr>
            <a:lvl4pPr marL="0" indent="1371600">
              <a:spcBef>
                <a:spcPts val="500"/>
              </a:spcBef>
              <a:buSzTx/>
              <a:buFontTx/>
              <a:buNone/>
              <a:defRPr sz="2400" b="1"/>
            </a:lvl4pPr>
            <a:lvl5pPr marL="0" indent="1828800">
              <a:spcBef>
                <a:spcPts val="500"/>
              </a:spcBef>
              <a:buSzTx/>
              <a:buFontTx/>
              <a:buNone/>
              <a:defRPr sz="2400" b="1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标题文本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6629400" cy="557673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57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9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9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6553200" y="4769564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3" name="标题文本"/>
          <p:cNvSpPr txBox="1">
            <a:spLocks noGrp="1"/>
          </p:cNvSpPr>
          <p:nvPr>
            <p:ph type="title"/>
          </p:nvPr>
        </p:nvSpPr>
        <p:spPr>
          <a:xfrm>
            <a:off x="457200" y="69056"/>
            <a:ext cx="8229600" cy="11310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r>
              <a:t>标题文本</a:t>
            </a:r>
          </a:p>
        </p:txBody>
      </p:sp>
      <p:sp>
        <p:nvSpPr>
          <p:cNvPr id="4" name="正文级别 1…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9433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ransition spd="med"/>
  <p:txStyles>
    <p:titleStyle>
      <a:lvl1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rgbClr val="FFFFFF"/>
          </a:solidFill>
          <a:uFillTx/>
          <a:latin typeface="Calibri"/>
          <a:ea typeface="Calibri"/>
          <a:cs typeface="Calibri"/>
          <a:sym typeface="Calibri"/>
        </a:defRPr>
      </a:lvl1pPr>
      <a:lvl2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rgbClr val="FFFFFF"/>
          </a:solidFill>
          <a:uFillTx/>
          <a:latin typeface="Calibri"/>
          <a:ea typeface="Calibri"/>
          <a:cs typeface="Calibri"/>
          <a:sym typeface="Calibri"/>
        </a:defRPr>
      </a:lvl2pPr>
      <a:lvl3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rgbClr val="FFFFFF"/>
          </a:solidFill>
          <a:uFillTx/>
          <a:latin typeface="Calibri"/>
          <a:ea typeface="Calibri"/>
          <a:cs typeface="Calibri"/>
          <a:sym typeface="Calibri"/>
        </a:defRPr>
      </a:lvl3pPr>
      <a:lvl4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rgbClr val="FFFFFF"/>
          </a:solidFill>
          <a:uFillTx/>
          <a:latin typeface="Calibri"/>
          <a:ea typeface="Calibri"/>
          <a:cs typeface="Calibri"/>
          <a:sym typeface="Calibri"/>
        </a:defRPr>
      </a:lvl4pPr>
      <a:lvl5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rgbClr val="FFFFFF"/>
          </a:solidFill>
          <a:uFillTx/>
          <a:latin typeface="Calibri"/>
          <a:ea typeface="Calibri"/>
          <a:cs typeface="Calibri"/>
          <a:sym typeface="Calibri"/>
        </a:defRPr>
      </a:lvl5pPr>
      <a:lvl6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rgbClr val="FFFFFF"/>
          </a:solidFill>
          <a:uFillTx/>
          <a:latin typeface="Calibri"/>
          <a:ea typeface="Calibri"/>
          <a:cs typeface="Calibri"/>
          <a:sym typeface="Calibri"/>
        </a:defRPr>
      </a:lvl6pPr>
      <a:lvl7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rgbClr val="FFFFFF"/>
          </a:solidFill>
          <a:uFillTx/>
          <a:latin typeface="Calibri"/>
          <a:ea typeface="Calibri"/>
          <a:cs typeface="Calibri"/>
          <a:sym typeface="Calibri"/>
        </a:defRPr>
      </a:lvl7pPr>
      <a:lvl8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rgbClr val="FFFFFF"/>
          </a:solidFill>
          <a:uFillTx/>
          <a:latin typeface="Calibri"/>
          <a:ea typeface="Calibri"/>
          <a:cs typeface="Calibri"/>
          <a:sym typeface="Calibri"/>
        </a:defRPr>
      </a:lvl8pPr>
      <a:lvl9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rgbClr val="FFFFFF"/>
          </a:solidFill>
          <a:uFillTx/>
          <a:latin typeface="Calibri"/>
          <a:ea typeface="Calibri"/>
          <a:cs typeface="Calibri"/>
          <a:sym typeface="Calibri"/>
        </a:defRPr>
      </a:lvl9pPr>
    </p:titleStyle>
    <p:bodyStyle>
      <a:lvl1pPr marL="342900" marR="0" indent="-34290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1pPr>
      <a:lvl2pPr marL="783771" marR="0" indent="-326571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2pPr>
      <a:lvl3pPr marL="1219200" marR="0" indent="-30480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3pPr>
      <a:lvl4pPr marL="1737360" marR="0" indent="-36576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4pPr>
      <a:lvl5pPr marL="2194560" marR="0" indent="-36576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»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5pPr>
      <a:lvl6pPr marL="2651760" marR="0" indent="-36576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6pPr>
      <a:lvl7pPr marL="3108960" marR="0" indent="-36576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7pPr>
      <a:lvl8pPr marL="3566159" marR="0" indent="-365759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8pPr>
      <a:lvl9pPr marL="4023359" marR="0" indent="-365759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9pPr>
    </p:bodyStyle>
    <p:otherStyle>
      <a:lvl1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13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8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27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30.png"/><Relationship Id="rId7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41.png"/><Relationship Id="rId7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43.png"/><Relationship Id="rId7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46.png"/><Relationship Id="rId7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</a:t>
            </a:fld>
            <a:endParaRPr/>
          </a:p>
        </p:txBody>
      </p:sp>
      <p:pic>
        <p:nvPicPr>
          <p:cNvPr id="74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75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721100" y="952500"/>
            <a:ext cx="1701800" cy="546100"/>
          </a:xfrm>
          <a:prstGeom prst="rect">
            <a:avLst/>
          </a:prstGeom>
          <a:ln w="12700">
            <a:miter lim="400000"/>
          </a:ln>
        </p:spPr>
      </p:pic>
      <p:sp>
        <p:nvSpPr>
          <p:cNvPr id="76" name="跟谁学事业群技术部2017年工作总结"/>
          <p:cNvSpPr txBox="1"/>
          <p:nvPr/>
        </p:nvSpPr>
        <p:spPr>
          <a:xfrm>
            <a:off x="368120" y="2052954"/>
            <a:ext cx="8318679" cy="707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40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 algn="ctr"/>
            <a:r>
              <a:rPr lang="zh-CN" altLang="en-US" dirty="0" smtClean="0"/>
              <a:t> 小程序教程</a:t>
            </a:r>
            <a:endParaRPr dirty="0"/>
          </a:p>
        </p:txBody>
      </p:sp>
      <p:sp>
        <p:nvSpPr>
          <p:cNvPr id="77" name="主讲人：王小二"/>
          <p:cNvSpPr txBox="1"/>
          <p:nvPr/>
        </p:nvSpPr>
        <p:spPr>
          <a:xfrm>
            <a:off x="3453129" y="3359150"/>
            <a:ext cx="3004988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zh-CN" altLang="en-US" dirty="0" smtClean="0"/>
              <a:t>聂建辉</a:t>
            </a:r>
            <a:r>
              <a:rPr lang="en-US" altLang="zh-CN" dirty="0" smtClean="0"/>
              <a:t>   </a:t>
            </a:r>
            <a:r>
              <a:rPr lang="en-US" altLang="zh-CN" dirty="0" smtClean="0"/>
              <a:t>2018-03-12</a:t>
            </a:r>
            <a:endParaRPr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10</a:t>
            </a:fld>
            <a:endParaRPr/>
          </a:p>
        </p:txBody>
      </p:sp>
      <p:pic>
        <p:nvPicPr>
          <p:cNvPr id="80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14700" y="2241550"/>
            <a:ext cx="2514600" cy="660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1" name="图像" descr="图像"/>
          <p:cNvPicPr>
            <a:picLocks noChangeAspect="1"/>
          </p:cNvPicPr>
          <p:nvPr/>
        </p:nvPicPr>
        <p:blipFill>
          <a:blip r:embed="rId4">
            <a:extLst/>
          </a:blip>
          <a:srcRect l="24695" r="9"/>
          <a:stretch>
            <a:fillRect/>
          </a:stretch>
        </p:blipFill>
        <p:spPr>
          <a:xfrm>
            <a:off x="1177" y="0"/>
            <a:ext cx="9141646" cy="556469"/>
          </a:xfrm>
          <a:prstGeom prst="rect">
            <a:avLst/>
          </a:prstGeom>
          <a:ln w="12700">
            <a:miter lim="400000"/>
          </a:ln>
        </p:spPr>
      </p:pic>
      <p:pic>
        <p:nvPicPr>
          <p:cNvPr id="82" name="图像" descr="图像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432550" y="94059"/>
            <a:ext cx="2705100" cy="368301"/>
          </a:xfrm>
          <a:prstGeom prst="rect">
            <a:avLst/>
          </a:prstGeom>
          <a:ln w="12700">
            <a:miter lim="400000"/>
          </a:ln>
        </p:spPr>
      </p:pic>
      <p:sp>
        <p:nvSpPr>
          <p:cNvPr id="83" name="提纲"/>
          <p:cNvSpPr txBox="1"/>
          <p:nvPr/>
        </p:nvSpPr>
        <p:spPr>
          <a:xfrm>
            <a:off x="176529" y="-2461"/>
            <a:ext cx="3480050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zh-CN" altLang="en-US" dirty="0" smtClean="0"/>
              <a:t>注册</a:t>
            </a:r>
            <a:r>
              <a:rPr lang="en-US" altLang="zh-CN" dirty="0" smtClean="0"/>
              <a:t>App</a:t>
            </a:r>
            <a:endParaRPr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5083" y="614818"/>
            <a:ext cx="5853834" cy="4528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97833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11</a:t>
            </a:fld>
            <a:endParaRPr/>
          </a:p>
        </p:txBody>
      </p:sp>
      <p:pic>
        <p:nvPicPr>
          <p:cNvPr id="80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14700" y="2241550"/>
            <a:ext cx="2514600" cy="660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1" name="图像" descr="图像"/>
          <p:cNvPicPr>
            <a:picLocks noChangeAspect="1"/>
          </p:cNvPicPr>
          <p:nvPr/>
        </p:nvPicPr>
        <p:blipFill>
          <a:blip r:embed="rId4">
            <a:extLst/>
          </a:blip>
          <a:srcRect l="24695" r="9"/>
          <a:stretch>
            <a:fillRect/>
          </a:stretch>
        </p:blipFill>
        <p:spPr>
          <a:xfrm>
            <a:off x="1177" y="0"/>
            <a:ext cx="9141646" cy="556469"/>
          </a:xfrm>
          <a:prstGeom prst="rect">
            <a:avLst/>
          </a:prstGeom>
          <a:ln w="12700">
            <a:miter lim="400000"/>
          </a:ln>
        </p:spPr>
      </p:pic>
      <p:pic>
        <p:nvPicPr>
          <p:cNvPr id="82" name="图像" descr="图像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432550" y="94059"/>
            <a:ext cx="2705100" cy="368301"/>
          </a:xfrm>
          <a:prstGeom prst="rect">
            <a:avLst/>
          </a:prstGeom>
          <a:ln w="12700">
            <a:miter lim="400000"/>
          </a:ln>
        </p:spPr>
      </p:pic>
      <p:sp>
        <p:nvSpPr>
          <p:cNvPr id="83" name="提纲"/>
          <p:cNvSpPr txBox="1"/>
          <p:nvPr/>
        </p:nvSpPr>
        <p:spPr>
          <a:xfrm>
            <a:off x="176529" y="-2461"/>
            <a:ext cx="3480050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zh-CN" altLang="en-US" dirty="0" smtClean="0"/>
              <a:t>注册</a:t>
            </a:r>
            <a:r>
              <a:rPr lang="en-US" altLang="zh-CN" dirty="0" smtClean="0"/>
              <a:t>page</a:t>
            </a:r>
            <a:endParaRPr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72007" y="556418"/>
            <a:ext cx="5599986" cy="4587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82242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12</a:t>
            </a:fld>
            <a:endParaRPr/>
          </a:p>
        </p:txBody>
      </p:sp>
      <p:pic>
        <p:nvPicPr>
          <p:cNvPr id="80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14700" y="2241550"/>
            <a:ext cx="2514600" cy="660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1" name="图像" descr="图像"/>
          <p:cNvPicPr>
            <a:picLocks noChangeAspect="1"/>
          </p:cNvPicPr>
          <p:nvPr/>
        </p:nvPicPr>
        <p:blipFill>
          <a:blip r:embed="rId4">
            <a:extLst/>
          </a:blip>
          <a:srcRect l="24695" r="9"/>
          <a:stretch>
            <a:fillRect/>
          </a:stretch>
        </p:blipFill>
        <p:spPr>
          <a:xfrm>
            <a:off x="1177" y="0"/>
            <a:ext cx="9141646" cy="556469"/>
          </a:xfrm>
          <a:prstGeom prst="rect">
            <a:avLst/>
          </a:prstGeom>
          <a:ln w="12700">
            <a:miter lim="400000"/>
          </a:ln>
        </p:spPr>
      </p:pic>
      <p:pic>
        <p:nvPicPr>
          <p:cNvPr id="82" name="图像" descr="图像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432550" y="94059"/>
            <a:ext cx="2705100" cy="368301"/>
          </a:xfrm>
          <a:prstGeom prst="rect">
            <a:avLst/>
          </a:prstGeom>
          <a:ln w="12700">
            <a:miter lim="400000"/>
          </a:ln>
        </p:spPr>
      </p:pic>
      <p:sp>
        <p:nvSpPr>
          <p:cNvPr id="83" name="提纲"/>
          <p:cNvSpPr txBox="1"/>
          <p:nvPr/>
        </p:nvSpPr>
        <p:spPr>
          <a:xfrm>
            <a:off x="176529" y="-2461"/>
            <a:ext cx="3480050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zh-CN" altLang="en-US" dirty="0" smtClean="0"/>
              <a:t>生命周期</a:t>
            </a:r>
            <a:endParaRPr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66224" y="657922"/>
            <a:ext cx="2863076" cy="4485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792891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13</a:t>
            </a:fld>
            <a:endParaRPr/>
          </a:p>
        </p:txBody>
      </p:sp>
      <p:pic>
        <p:nvPicPr>
          <p:cNvPr id="80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14700" y="2241550"/>
            <a:ext cx="2514600" cy="660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1" name="图像" descr="图像"/>
          <p:cNvPicPr>
            <a:picLocks noChangeAspect="1"/>
          </p:cNvPicPr>
          <p:nvPr/>
        </p:nvPicPr>
        <p:blipFill>
          <a:blip r:embed="rId4">
            <a:extLst/>
          </a:blip>
          <a:srcRect l="24695" r="9"/>
          <a:stretch>
            <a:fillRect/>
          </a:stretch>
        </p:blipFill>
        <p:spPr>
          <a:xfrm>
            <a:off x="1177" y="0"/>
            <a:ext cx="9141646" cy="556469"/>
          </a:xfrm>
          <a:prstGeom prst="rect">
            <a:avLst/>
          </a:prstGeom>
          <a:ln w="12700">
            <a:miter lim="400000"/>
          </a:ln>
        </p:spPr>
      </p:pic>
      <p:pic>
        <p:nvPicPr>
          <p:cNvPr id="82" name="图像" descr="图像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432550" y="94059"/>
            <a:ext cx="2705100" cy="368301"/>
          </a:xfrm>
          <a:prstGeom prst="rect">
            <a:avLst/>
          </a:prstGeom>
          <a:ln w="12700">
            <a:miter lim="400000"/>
          </a:ln>
        </p:spPr>
      </p:pic>
      <p:sp>
        <p:nvSpPr>
          <p:cNvPr id="83" name="提纲"/>
          <p:cNvSpPr txBox="1"/>
          <p:nvPr/>
        </p:nvSpPr>
        <p:spPr>
          <a:xfrm>
            <a:off x="176529" y="-2461"/>
            <a:ext cx="3480050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zh-CN" altLang="en-US" dirty="0" smtClean="0"/>
              <a:t>路由</a:t>
            </a:r>
            <a:endParaRPr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6529" y="758283"/>
            <a:ext cx="8800204" cy="4152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436627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14</a:t>
            </a:fld>
            <a:endParaRPr/>
          </a:p>
        </p:txBody>
      </p:sp>
      <p:pic>
        <p:nvPicPr>
          <p:cNvPr id="80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14700" y="2241550"/>
            <a:ext cx="2514600" cy="660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1" name="图像" descr="图像"/>
          <p:cNvPicPr>
            <a:picLocks noChangeAspect="1"/>
          </p:cNvPicPr>
          <p:nvPr/>
        </p:nvPicPr>
        <p:blipFill>
          <a:blip r:embed="rId4">
            <a:extLst/>
          </a:blip>
          <a:srcRect l="24695" r="9"/>
          <a:stretch>
            <a:fillRect/>
          </a:stretch>
        </p:blipFill>
        <p:spPr>
          <a:xfrm>
            <a:off x="1177" y="0"/>
            <a:ext cx="9141646" cy="556469"/>
          </a:xfrm>
          <a:prstGeom prst="rect">
            <a:avLst/>
          </a:prstGeom>
          <a:ln w="12700">
            <a:miter lim="400000"/>
          </a:ln>
        </p:spPr>
      </p:pic>
      <p:pic>
        <p:nvPicPr>
          <p:cNvPr id="82" name="图像" descr="图像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432550" y="94059"/>
            <a:ext cx="2705100" cy="368301"/>
          </a:xfrm>
          <a:prstGeom prst="rect">
            <a:avLst/>
          </a:prstGeom>
          <a:ln w="12700">
            <a:miter lim="400000"/>
          </a:ln>
        </p:spPr>
      </p:pic>
      <p:sp>
        <p:nvSpPr>
          <p:cNvPr id="83" name="提纲"/>
          <p:cNvSpPr txBox="1"/>
          <p:nvPr/>
        </p:nvSpPr>
        <p:spPr>
          <a:xfrm>
            <a:off x="176529" y="-2461"/>
            <a:ext cx="3480050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zh-CN" altLang="en-US" dirty="0" smtClean="0"/>
              <a:t>视图层</a:t>
            </a:r>
            <a:endParaRPr dirty="0"/>
          </a:p>
        </p:txBody>
      </p:sp>
      <p:sp>
        <p:nvSpPr>
          <p:cNvPr id="2" name="文本框 1"/>
          <p:cNvSpPr txBox="1"/>
          <p:nvPr/>
        </p:nvSpPr>
        <p:spPr>
          <a:xfrm>
            <a:off x="3574473" y="2113808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289465" y="1389413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79503" y="1338146"/>
            <a:ext cx="7817004" cy="147732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dirty="0" smtClean="0"/>
              <a:t>数据绑定</a:t>
            </a:r>
            <a:endParaRPr lang="en-US" altLang="zh-CN" dirty="0" smtClean="0"/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dirty="0" smtClean="0"/>
              <a:t>列表渲染</a:t>
            </a:r>
            <a:endParaRPr lang="en-US" altLang="zh-CN" dirty="0" smtClean="0"/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条件</a:t>
            </a:r>
            <a:r>
              <a:rPr kumimoji="0" lang="zh-CN" alt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渲染</a:t>
            </a:r>
            <a:endParaRPr kumimoji="0" lang="en-US" altLang="zh-CN" sz="18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dirty="0"/>
              <a:t>t</a:t>
            </a:r>
            <a:r>
              <a:rPr lang="en-US" altLang="zh-CN" dirty="0" smtClean="0"/>
              <a:t>emplate</a:t>
            </a: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wxs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2127565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15</a:t>
            </a:fld>
            <a:endParaRPr/>
          </a:p>
        </p:txBody>
      </p:sp>
      <p:pic>
        <p:nvPicPr>
          <p:cNvPr id="80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14700" y="2241550"/>
            <a:ext cx="2514600" cy="660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1" name="图像" descr="图像"/>
          <p:cNvPicPr>
            <a:picLocks noChangeAspect="1"/>
          </p:cNvPicPr>
          <p:nvPr/>
        </p:nvPicPr>
        <p:blipFill>
          <a:blip r:embed="rId4">
            <a:extLst/>
          </a:blip>
          <a:srcRect l="24695" r="9"/>
          <a:stretch>
            <a:fillRect/>
          </a:stretch>
        </p:blipFill>
        <p:spPr>
          <a:xfrm>
            <a:off x="1177" y="0"/>
            <a:ext cx="9141646" cy="556469"/>
          </a:xfrm>
          <a:prstGeom prst="rect">
            <a:avLst/>
          </a:prstGeom>
          <a:ln w="12700">
            <a:miter lim="400000"/>
          </a:ln>
        </p:spPr>
      </p:pic>
      <p:pic>
        <p:nvPicPr>
          <p:cNvPr id="82" name="图像" descr="图像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432550" y="94059"/>
            <a:ext cx="2705100" cy="368301"/>
          </a:xfrm>
          <a:prstGeom prst="rect">
            <a:avLst/>
          </a:prstGeom>
          <a:ln w="12700">
            <a:miter lim="400000"/>
          </a:ln>
        </p:spPr>
      </p:pic>
      <p:sp>
        <p:nvSpPr>
          <p:cNvPr id="83" name="提纲"/>
          <p:cNvSpPr txBox="1"/>
          <p:nvPr/>
        </p:nvSpPr>
        <p:spPr>
          <a:xfrm>
            <a:off x="176529" y="-2461"/>
            <a:ext cx="3480050" cy="9541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zh-CN" altLang="en-US" dirty="0"/>
              <a:t>小程序组件</a:t>
            </a:r>
          </a:p>
          <a:p>
            <a:endParaRPr dirty="0"/>
          </a:p>
        </p:txBody>
      </p:sp>
      <p:sp>
        <p:nvSpPr>
          <p:cNvPr id="2" name="文本框 1"/>
          <p:cNvSpPr txBox="1"/>
          <p:nvPr/>
        </p:nvSpPr>
        <p:spPr>
          <a:xfrm>
            <a:off x="3574473" y="2113808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289465" y="1389413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90654" y="1115122"/>
            <a:ext cx="8196146" cy="25853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视图容器 （</a:t>
            </a:r>
            <a:r>
              <a:rPr kumimoji="0" lang="en-US" altLang="zh-CN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view</a:t>
            </a:r>
            <a:r>
              <a:rPr kumimoji="0" lang="zh-CN" alt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）</a:t>
            </a:r>
            <a:endParaRPr kumimoji="0" lang="en-US" altLang="zh-CN" sz="18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dirty="0" smtClean="0"/>
              <a:t>基础元素 （</a:t>
            </a:r>
            <a:r>
              <a:rPr lang="en-US" altLang="zh-CN" dirty="0" smtClean="0"/>
              <a:t>text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表单组件</a:t>
            </a:r>
            <a:endParaRPr kumimoji="0" lang="en-US" altLang="zh-CN" sz="18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dirty="0" smtClean="0"/>
              <a:t>导航</a:t>
            </a:r>
            <a:endParaRPr lang="en-US" altLang="zh-CN" dirty="0" smtClean="0"/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媒体组件 （音视频、图片、相机、直播）</a:t>
            </a:r>
            <a:endParaRPr kumimoji="0" lang="en-US" altLang="zh-CN" sz="18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dirty="0" smtClean="0"/>
              <a:t>地图 </a:t>
            </a:r>
            <a:endParaRPr lang="en-US" altLang="zh-CN" dirty="0" smtClean="0"/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画布</a:t>
            </a:r>
            <a:r>
              <a:rPr kumimoji="0" lang="en-US" altLang="zh-CN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zh-CN" alt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（</a:t>
            </a:r>
            <a:r>
              <a:rPr kumimoji="0" lang="en-US" altLang="zh-CN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canvas</a:t>
            </a:r>
            <a:r>
              <a:rPr kumimoji="0" lang="zh-CN" alt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）</a:t>
            </a:r>
            <a:endParaRPr kumimoji="0" lang="en-US" altLang="zh-CN" sz="18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dirty="0" smtClean="0"/>
              <a:t>开放能力 （</a:t>
            </a:r>
            <a:r>
              <a:rPr lang="en-US" altLang="zh-CN" dirty="0" smtClean="0"/>
              <a:t>web-view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客服会话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73327882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16</a:t>
            </a:fld>
            <a:endParaRPr/>
          </a:p>
        </p:txBody>
      </p:sp>
      <p:pic>
        <p:nvPicPr>
          <p:cNvPr id="80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14700" y="2241550"/>
            <a:ext cx="2514600" cy="660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1" name="图像" descr="图像"/>
          <p:cNvPicPr>
            <a:picLocks noChangeAspect="1"/>
          </p:cNvPicPr>
          <p:nvPr/>
        </p:nvPicPr>
        <p:blipFill>
          <a:blip r:embed="rId4">
            <a:extLst/>
          </a:blip>
          <a:srcRect l="24695" r="9"/>
          <a:stretch>
            <a:fillRect/>
          </a:stretch>
        </p:blipFill>
        <p:spPr>
          <a:xfrm>
            <a:off x="1177" y="0"/>
            <a:ext cx="9141646" cy="556469"/>
          </a:xfrm>
          <a:prstGeom prst="rect">
            <a:avLst/>
          </a:prstGeom>
          <a:ln w="12700">
            <a:miter lim="400000"/>
          </a:ln>
        </p:spPr>
      </p:pic>
      <p:pic>
        <p:nvPicPr>
          <p:cNvPr id="82" name="图像" descr="图像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432550" y="94059"/>
            <a:ext cx="2705100" cy="368301"/>
          </a:xfrm>
          <a:prstGeom prst="rect">
            <a:avLst/>
          </a:prstGeom>
          <a:ln w="12700">
            <a:miter lim="400000"/>
          </a:ln>
        </p:spPr>
      </p:pic>
      <p:sp>
        <p:nvSpPr>
          <p:cNvPr id="83" name="提纲"/>
          <p:cNvSpPr txBox="1"/>
          <p:nvPr/>
        </p:nvSpPr>
        <p:spPr>
          <a:xfrm>
            <a:off x="176529" y="-2461"/>
            <a:ext cx="3480050" cy="9541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zh-CN" altLang="en-US" dirty="0"/>
              <a:t>小程序</a:t>
            </a:r>
            <a:r>
              <a:rPr lang="en-US" altLang="zh-CN" dirty="0"/>
              <a:t>API</a:t>
            </a:r>
            <a:endParaRPr lang="zh-CN" altLang="en-US" dirty="0"/>
          </a:p>
          <a:p>
            <a:endParaRPr dirty="0"/>
          </a:p>
        </p:txBody>
      </p:sp>
      <p:sp>
        <p:nvSpPr>
          <p:cNvPr id="2" name="文本框 1"/>
          <p:cNvSpPr txBox="1"/>
          <p:nvPr/>
        </p:nvSpPr>
        <p:spPr>
          <a:xfrm>
            <a:off x="3574473" y="2113808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289465" y="1389413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46048" y="1059366"/>
            <a:ext cx="8240751" cy="17543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网络 （请求、上传下载、</a:t>
            </a:r>
            <a:r>
              <a:rPr lang="en-US" altLang="zh-CN" dirty="0" err="1" smtClean="0"/>
              <a:t>WebSocket</a:t>
            </a:r>
            <a:r>
              <a:rPr kumimoji="0" lang="zh-CN" alt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）</a:t>
            </a:r>
            <a:endParaRPr kumimoji="0" lang="en-US" altLang="zh-CN" sz="18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dirty="0" smtClean="0"/>
              <a:t>媒体 （图片、相机、录音、音视频）</a:t>
            </a:r>
            <a:endParaRPr lang="en-US" altLang="zh-CN" dirty="0" smtClean="0"/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文件 （文件操作）</a:t>
            </a:r>
            <a:endParaRPr kumimoji="0" lang="en-US" altLang="zh-CN" sz="18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dirty="0" smtClean="0"/>
              <a:t>数据缓存 （类似</a:t>
            </a:r>
            <a:r>
              <a:rPr lang="en-US" altLang="zh-CN" dirty="0" err="1" smtClean="0"/>
              <a:t>localStorage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开放接口 （登录、授权、用户信息）</a:t>
            </a:r>
            <a:endParaRPr kumimoji="0" lang="en-US" altLang="zh-CN" sz="18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dirty="0" smtClean="0"/>
              <a:t>界面 （</a:t>
            </a:r>
            <a:r>
              <a:rPr lang="en-US" altLang="zh-CN" dirty="0" smtClean="0"/>
              <a:t>loading</a:t>
            </a:r>
            <a:r>
              <a:rPr lang="zh-CN" altLang="en-US" dirty="0" smtClean="0"/>
              <a:t>、弹窗）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31981438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17</a:t>
            </a:fld>
            <a:endParaRPr/>
          </a:p>
        </p:txBody>
      </p:sp>
      <p:pic>
        <p:nvPicPr>
          <p:cNvPr id="80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14700" y="2241550"/>
            <a:ext cx="2514600" cy="660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1" name="图像" descr="图像"/>
          <p:cNvPicPr>
            <a:picLocks noChangeAspect="1"/>
          </p:cNvPicPr>
          <p:nvPr/>
        </p:nvPicPr>
        <p:blipFill>
          <a:blip r:embed="rId4">
            <a:extLst/>
          </a:blip>
          <a:srcRect l="24695" r="9"/>
          <a:stretch>
            <a:fillRect/>
          </a:stretch>
        </p:blipFill>
        <p:spPr>
          <a:xfrm>
            <a:off x="1177" y="0"/>
            <a:ext cx="9141646" cy="556469"/>
          </a:xfrm>
          <a:prstGeom prst="rect">
            <a:avLst/>
          </a:prstGeom>
          <a:ln w="12700">
            <a:miter lim="400000"/>
          </a:ln>
        </p:spPr>
      </p:pic>
      <p:pic>
        <p:nvPicPr>
          <p:cNvPr id="82" name="图像" descr="图像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432550" y="94059"/>
            <a:ext cx="2705100" cy="368301"/>
          </a:xfrm>
          <a:prstGeom prst="rect">
            <a:avLst/>
          </a:prstGeom>
          <a:ln w="12700">
            <a:miter lim="400000"/>
          </a:ln>
        </p:spPr>
      </p:pic>
      <p:sp>
        <p:nvSpPr>
          <p:cNvPr id="83" name="提纲"/>
          <p:cNvSpPr txBox="1"/>
          <p:nvPr/>
        </p:nvSpPr>
        <p:spPr>
          <a:xfrm>
            <a:off x="176529" y="-2461"/>
            <a:ext cx="3480050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zh-CN" altLang="en-US" dirty="0" smtClean="0"/>
              <a:t>自定义组件</a:t>
            </a:r>
            <a:endParaRPr dirty="0"/>
          </a:p>
        </p:txBody>
      </p:sp>
      <p:sp>
        <p:nvSpPr>
          <p:cNvPr id="2" name="文本框 1"/>
          <p:cNvSpPr txBox="1"/>
          <p:nvPr/>
        </p:nvSpPr>
        <p:spPr>
          <a:xfrm>
            <a:off x="3574473" y="2113808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289465" y="1389413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32777" y="556419"/>
            <a:ext cx="5399545" cy="458708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605884"/>
            <a:ext cx="3717410" cy="14097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632" y="2298473"/>
            <a:ext cx="3655191" cy="153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34794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18</a:t>
            </a:fld>
            <a:endParaRPr/>
          </a:p>
        </p:txBody>
      </p:sp>
      <p:pic>
        <p:nvPicPr>
          <p:cNvPr id="80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14700" y="2241550"/>
            <a:ext cx="2514600" cy="660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1" name="图像" descr="图像"/>
          <p:cNvPicPr>
            <a:picLocks noChangeAspect="1"/>
          </p:cNvPicPr>
          <p:nvPr/>
        </p:nvPicPr>
        <p:blipFill>
          <a:blip r:embed="rId4">
            <a:extLst/>
          </a:blip>
          <a:srcRect l="24695" r="9"/>
          <a:stretch>
            <a:fillRect/>
          </a:stretch>
        </p:blipFill>
        <p:spPr>
          <a:xfrm>
            <a:off x="1177" y="0"/>
            <a:ext cx="9141646" cy="556469"/>
          </a:xfrm>
          <a:prstGeom prst="rect">
            <a:avLst/>
          </a:prstGeom>
          <a:ln w="12700">
            <a:miter lim="400000"/>
          </a:ln>
        </p:spPr>
      </p:pic>
      <p:pic>
        <p:nvPicPr>
          <p:cNvPr id="82" name="图像" descr="图像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432550" y="94059"/>
            <a:ext cx="2705100" cy="368301"/>
          </a:xfrm>
          <a:prstGeom prst="rect">
            <a:avLst/>
          </a:prstGeom>
          <a:ln w="12700">
            <a:miter lim="400000"/>
          </a:ln>
        </p:spPr>
      </p:pic>
      <p:sp>
        <p:nvSpPr>
          <p:cNvPr id="83" name="提纲"/>
          <p:cNvSpPr txBox="1"/>
          <p:nvPr/>
        </p:nvSpPr>
        <p:spPr>
          <a:xfrm>
            <a:off x="176529" y="-2461"/>
            <a:ext cx="3480050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zh-CN" altLang="en-US" dirty="0" smtClean="0"/>
              <a:t>小程序最佳实践</a:t>
            </a:r>
            <a:endParaRPr dirty="0"/>
          </a:p>
        </p:txBody>
      </p:sp>
      <p:sp>
        <p:nvSpPr>
          <p:cNvPr id="2" name="文本框 1"/>
          <p:cNvSpPr txBox="1"/>
          <p:nvPr/>
        </p:nvSpPr>
        <p:spPr>
          <a:xfrm>
            <a:off x="3574473" y="2113808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289465" y="1389413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79502" y="1214344"/>
            <a:ext cx="2920028" cy="313931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dirty="0" smtClean="0"/>
              <a:t>区分开发环境和生产环境</a:t>
            </a:r>
            <a:endParaRPr lang="en-US" altLang="zh-CN" dirty="0" smtClean="0"/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dirty="0" smtClean="0"/>
              <a:t>本地</a:t>
            </a:r>
            <a:r>
              <a:rPr lang="en-US" altLang="zh-CN" dirty="0" smtClean="0"/>
              <a:t>mock</a:t>
            </a: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网络请求二次封装</a:t>
            </a:r>
            <a:endParaRPr kumimoji="0" lang="en-US" altLang="zh-CN" sz="18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dirty="0" smtClean="0"/>
              <a:t>用户登录态维护</a:t>
            </a:r>
            <a:endParaRPr kumimoji="0" lang="en-US" altLang="zh-CN" sz="18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下发模版消息</a:t>
            </a:r>
            <a:endParaRPr kumimoji="0" lang="en-US" altLang="zh-CN" sz="18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dirty="0" smtClean="0"/>
              <a:t>客服会话自动下发消息</a:t>
            </a:r>
            <a:endParaRPr lang="en-US" altLang="zh-CN" dirty="0" smtClean="0"/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dirty="0" smtClean="0"/>
              <a:t>分享</a:t>
            </a:r>
            <a:endParaRPr lang="en-US" altLang="zh-CN" dirty="0" smtClean="0"/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dirty="0" smtClean="0"/>
              <a:t>区分群分享还是个人分享</a:t>
            </a:r>
            <a:endParaRPr lang="en-US" altLang="zh-CN" dirty="0" smtClean="0"/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dirty="0" smtClean="0"/>
              <a:t>分享</a:t>
            </a:r>
            <a:r>
              <a:rPr kumimoji="0" lang="zh-CN" alt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群排行</a:t>
            </a:r>
            <a:endParaRPr kumimoji="0" lang="en-US" altLang="zh-CN" sz="18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dirty="0" smtClean="0"/>
              <a:t>支付</a:t>
            </a:r>
            <a:endParaRPr lang="en-US" altLang="zh-CN" dirty="0" smtClean="0"/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Canvas</a:t>
            </a:r>
            <a:r>
              <a:rPr kumimoji="0" lang="zh-CN" alt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导出图片保存到相册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8433697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19</a:t>
            </a:fld>
            <a:endParaRPr/>
          </a:p>
        </p:txBody>
      </p:sp>
      <p:pic>
        <p:nvPicPr>
          <p:cNvPr id="80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14700" y="2241550"/>
            <a:ext cx="2514600" cy="660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1" name="图像" descr="图像"/>
          <p:cNvPicPr>
            <a:picLocks noChangeAspect="1"/>
          </p:cNvPicPr>
          <p:nvPr/>
        </p:nvPicPr>
        <p:blipFill>
          <a:blip r:embed="rId4">
            <a:extLst/>
          </a:blip>
          <a:srcRect l="24695" r="9"/>
          <a:stretch>
            <a:fillRect/>
          </a:stretch>
        </p:blipFill>
        <p:spPr>
          <a:xfrm>
            <a:off x="1177" y="0"/>
            <a:ext cx="9141646" cy="556469"/>
          </a:xfrm>
          <a:prstGeom prst="rect">
            <a:avLst/>
          </a:prstGeom>
          <a:ln w="12700">
            <a:miter lim="400000"/>
          </a:ln>
        </p:spPr>
      </p:pic>
      <p:pic>
        <p:nvPicPr>
          <p:cNvPr id="82" name="图像" descr="图像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432550" y="94059"/>
            <a:ext cx="2705100" cy="368301"/>
          </a:xfrm>
          <a:prstGeom prst="rect">
            <a:avLst/>
          </a:prstGeom>
          <a:ln w="12700">
            <a:miter lim="400000"/>
          </a:ln>
        </p:spPr>
      </p:pic>
      <p:sp>
        <p:nvSpPr>
          <p:cNvPr id="83" name="提纲"/>
          <p:cNvSpPr txBox="1"/>
          <p:nvPr/>
        </p:nvSpPr>
        <p:spPr>
          <a:xfrm>
            <a:off x="176528" y="-2461"/>
            <a:ext cx="4194749" cy="9541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8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zh-CN" altLang="en-US" dirty="0"/>
              <a:t>区分开发环境和生产环境</a:t>
            </a:r>
            <a:endParaRPr lang="en-US" altLang="zh-CN" dirty="0"/>
          </a:p>
          <a:p>
            <a:endParaRPr dirty="0"/>
          </a:p>
        </p:txBody>
      </p:sp>
      <p:sp>
        <p:nvSpPr>
          <p:cNvPr id="2" name="文本框 1"/>
          <p:cNvSpPr txBox="1"/>
          <p:nvPr/>
        </p:nvSpPr>
        <p:spPr>
          <a:xfrm>
            <a:off x="3574473" y="2113808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289465" y="1389413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600" y="650528"/>
            <a:ext cx="8940800" cy="4327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51765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</a:t>
            </a:fld>
            <a:endParaRPr/>
          </a:p>
        </p:txBody>
      </p:sp>
      <p:pic>
        <p:nvPicPr>
          <p:cNvPr id="80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14700" y="2241550"/>
            <a:ext cx="2514600" cy="660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1" name="图像" descr="图像"/>
          <p:cNvPicPr>
            <a:picLocks noChangeAspect="1"/>
          </p:cNvPicPr>
          <p:nvPr/>
        </p:nvPicPr>
        <p:blipFill>
          <a:blip r:embed="rId4">
            <a:extLst/>
          </a:blip>
          <a:srcRect l="24695" r="9"/>
          <a:stretch>
            <a:fillRect/>
          </a:stretch>
        </p:blipFill>
        <p:spPr>
          <a:xfrm>
            <a:off x="1177" y="0"/>
            <a:ext cx="9141646" cy="556469"/>
          </a:xfrm>
          <a:prstGeom prst="rect">
            <a:avLst/>
          </a:prstGeom>
          <a:ln w="12700">
            <a:miter lim="400000"/>
          </a:ln>
        </p:spPr>
      </p:pic>
      <p:pic>
        <p:nvPicPr>
          <p:cNvPr id="82" name="图像" descr="图像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432550" y="94059"/>
            <a:ext cx="2705100" cy="368301"/>
          </a:xfrm>
          <a:prstGeom prst="rect">
            <a:avLst/>
          </a:prstGeom>
          <a:ln w="12700">
            <a:miter lim="400000"/>
          </a:ln>
        </p:spPr>
      </p:pic>
      <p:sp>
        <p:nvSpPr>
          <p:cNvPr id="83" name="提纲"/>
          <p:cNvSpPr txBox="1"/>
          <p:nvPr/>
        </p:nvSpPr>
        <p:spPr>
          <a:xfrm>
            <a:off x="176529" y="-2461"/>
            <a:ext cx="3480050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zh-CN" altLang="en-US" dirty="0" smtClean="0"/>
              <a:t>目录</a:t>
            </a:r>
            <a:endParaRPr dirty="0"/>
          </a:p>
        </p:txBody>
      </p:sp>
      <p:sp>
        <p:nvSpPr>
          <p:cNvPr id="2" name="文本框 1"/>
          <p:cNvSpPr txBox="1"/>
          <p:nvPr/>
        </p:nvSpPr>
        <p:spPr>
          <a:xfrm>
            <a:off x="3574473" y="2113808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289465" y="1389413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12956" y="936702"/>
            <a:ext cx="1708158" cy="28623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创建小程序</a:t>
            </a:r>
            <a:endParaRPr kumimoji="0" lang="en-US" altLang="zh-CN" sz="18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dirty="0" smtClean="0"/>
              <a:t>小程序框架</a:t>
            </a:r>
            <a:endParaRPr kumimoji="0" lang="en-US" altLang="zh-CN" sz="18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dirty="0" smtClean="0"/>
              <a:t>小程序组件</a:t>
            </a:r>
            <a:endParaRPr lang="en-US" altLang="zh-CN" dirty="0" smtClean="0"/>
          </a:p>
          <a:p>
            <a:r>
              <a:rPr lang="zh-CN" altLang="en-US" dirty="0" smtClean="0"/>
              <a:t>小程序</a:t>
            </a:r>
            <a:r>
              <a:rPr lang="en-US" altLang="zh-CN" dirty="0" smtClean="0"/>
              <a:t>API</a:t>
            </a:r>
          </a:p>
          <a:p>
            <a:r>
              <a:rPr lang="zh-CN" altLang="en-US" dirty="0"/>
              <a:t>自定义</a:t>
            </a:r>
            <a:r>
              <a:rPr lang="zh-CN" altLang="en-US" dirty="0" smtClean="0"/>
              <a:t>组件</a:t>
            </a:r>
            <a:endParaRPr lang="en-US" altLang="zh-CN" dirty="0" smtClean="0"/>
          </a:p>
          <a:p>
            <a:r>
              <a:rPr lang="zh-CN" altLang="en-US" dirty="0" smtClean="0"/>
              <a:t>小程序最佳实践</a:t>
            </a:r>
            <a:endParaRPr lang="en-US" altLang="zh-CN" dirty="0" smtClean="0"/>
          </a:p>
          <a:p>
            <a:r>
              <a:rPr kumimoji="0" lang="zh-CN" alt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小程序数据分析</a:t>
            </a:r>
            <a:endParaRPr kumimoji="0" lang="en-US" altLang="zh-CN" sz="18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dirty="0" smtClean="0"/>
              <a:t>小程序调试</a:t>
            </a:r>
            <a:endParaRPr lang="en-US" altLang="zh-CN" dirty="0" smtClean="0"/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dirty="0" smtClean="0"/>
              <a:t>小程序测试</a:t>
            </a:r>
            <a:endParaRPr lang="en-US" altLang="zh-CN" dirty="0"/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发布小程序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174038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20</a:t>
            </a:fld>
            <a:endParaRPr/>
          </a:p>
        </p:txBody>
      </p:sp>
      <p:pic>
        <p:nvPicPr>
          <p:cNvPr id="80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14700" y="2241550"/>
            <a:ext cx="2514600" cy="660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1" name="图像" descr="图像"/>
          <p:cNvPicPr>
            <a:picLocks noChangeAspect="1"/>
          </p:cNvPicPr>
          <p:nvPr/>
        </p:nvPicPr>
        <p:blipFill>
          <a:blip r:embed="rId4">
            <a:extLst/>
          </a:blip>
          <a:srcRect l="24695" r="9"/>
          <a:stretch>
            <a:fillRect/>
          </a:stretch>
        </p:blipFill>
        <p:spPr>
          <a:xfrm>
            <a:off x="1177" y="0"/>
            <a:ext cx="9141646" cy="556469"/>
          </a:xfrm>
          <a:prstGeom prst="rect">
            <a:avLst/>
          </a:prstGeom>
          <a:ln w="12700">
            <a:miter lim="400000"/>
          </a:ln>
        </p:spPr>
      </p:pic>
      <p:pic>
        <p:nvPicPr>
          <p:cNvPr id="82" name="图像" descr="图像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432550" y="94059"/>
            <a:ext cx="2705100" cy="368301"/>
          </a:xfrm>
          <a:prstGeom prst="rect">
            <a:avLst/>
          </a:prstGeom>
          <a:ln w="12700">
            <a:miter lim="400000"/>
          </a:ln>
        </p:spPr>
      </p:pic>
      <p:sp>
        <p:nvSpPr>
          <p:cNvPr id="83" name="提纲"/>
          <p:cNvSpPr txBox="1"/>
          <p:nvPr/>
        </p:nvSpPr>
        <p:spPr>
          <a:xfrm>
            <a:off x="176528" y="-2461"/>
            <a:ext cx="4194749" cy="9541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8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zh-CN" altLang="en-US" dirty="0"/>
              <a:t>区分开发环境和生产环境</a:t>
            </a:r>
            <a:endParaRPr lang="en-US" altLang="zh-CN" dirty="0"/>
          </a:p>
          <a:p>
            <a:endParaRPr dirty="0"/>
          </a:p>
        </p:txBody>
      </p:sp>
      <p:sp>
        <p:nvSpPr>
          <p:cNvPr id="2" name="文本框 1"/>
          <p:cNvSpPr txBox="1"/>
          <p:nvPr/>
        </p:nvSpPr>
        <p:spPr>
          <a:xfrm>
            <a:off x="3574473" y="2113808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289465" y="1389413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60413" y="650528"/>
            <a:ext cx="6023173" cy="4492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12460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21</a:t>
            </a:fld>
            <a:endParaRPr/>
          </a:p>
        </p:txBody>
      </p:sp>
      <p:pic>
        <p:nvPicPr>
          <p:cNvPr id="80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14700" y="2241550"/>
            <a:ext cx="2514600" cy="660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1" name="图像" descr="图像"/>
          <p:cNvPicPr>
            <a:picLocks noChangeAspect="1"/>
          </p:cNvPicPr>
          <p:nvPr/>
        </p:nvPicPr>
        <p:blipFill>
          <a:blip r:embed="rId4">
            <a:extLst/>
          </a:blip>
          <a:srcRect l="24695" r="9"/>
          <a:stretch>
            <a:fillRect/>
          </a:stretch>
        </p:blipFill>
        <p:spPr>
          <a:xfrm>
            <a:off x="1177" y="0"/>
            <a:ext cx="9141646" cy="556469"/>
          </a:xfrm>
          <a:prstGeom prst="rect">
            <a:avLst/>
          </a:prstGeom>
          <a:ln w="12700">
            <a:miter lim="400000"/>
          </a:ln>
        </p:spPr>
      </p:pic>
      <p:pic>
        <p:nvPicPr>
          <p:cNvPr id="82" name="图像" descr="图像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432550" y="94059"/>
            <a:ext cx="2705100" cy="368301"/>
          </a:xfrm>
          <a:prstGeom prst="rect">
            <a:avLst/>
          </a:prstGeom>
          <a:ln w="12700">
            <a:miter lim="400000"/>
          </a:ln>
        </p:spPr>
      </p:pic>
      <p:sp>
        <p:nvSpPr>
          <p:cNvPr id="83" name="提纲"/>
          <p:cNvSpPr txBox="1"/>
          <p:nvPr/>
        </p:nvSpPr>
        <p:spPr>
          <a:xfrm>
            <a:off x="176528" y="-2461"/>
            <a:ext cx="4194749" cy="9541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8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zh-CN" altLang="en-US" dirty="0"/>
              <a:t>区分开发环境和生产环境</a:t>
            </a:r>
            <a:endParaRPr lang="en-US" altLang="zh-CN" dirty="0"/>
          </a:p>
          <a:p>
            <a:endParaRPr dirty="0"/>
          </a:p>
        </p:txBody>
      </p:sp>
      <p:sp>
        <p:nvSpPr>
          <p:cNvPr id="2" name="文本框 1"/>
          <p:cNvSpPr txBox="1"/>
          <p:nvPr/>
        </p:nvSpPr>
        <p:spPr>
          <a:xfrm>
            <a:off x="3574473" y="2113808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289465" y="1389413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51094" y="650528"/>
            <a:ext cx="6241811" cy="4492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19579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22</a:t>
            </a:fld>
            <a:endParaRPr/>
          </a:p>
        </p:txBody>
      </p:sp>
      <p:pic>
        <p:nvPicPr>
          <p:cNvPr id="80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14700" y="2241550"/>
            <a:ext cx="2514600" cy="660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1" name="图像" descr="图像"/>
          <p:cNvPicPr>
            <a:picLocks noChangeAspect="1"/>
          </p:cNvPicPr>
          <p:nvPr/>
        </p:nvPicPr>
        <p:blipFill>
          <a:blip r:embed="rId4">
            <a:extLst/>
          </a:blip>
          <a:srcRect l="24695" r="9"/>
          <a:stretch>
            <a:fillRect/>
          </a:stretch>
        </p:blipFill>
        <p:spPr>
          <a:xfrm>
            <a:off x="1177" y="0"/>
            <a:ext cx="9141646" cy="556469"/>
          </a:xfrm>
          <a:prstGeom prst="rect">
            <a:avLst/>
          </a:prstGeom>
          <a:ln w="12700">
            <a:miter lim="400000"/>
          </a:ln>
        </p:spPr>
      </p:pic>
      <p:pic>
        <p:nvPicPr>
          <p:cNvPr id="82" name="图像" descr="图像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432550" y="94059"/>
            <a:ext cx="2705100" cy="368301"/>
          </a:xfrm>
          <a:prstGeom prst="rect">
            <a:avLst/>
          </a:prstGeom>
          <a:ln w="12700">
            <a:miter lim="400000"/>
          </a:ln>
        </p:spPr>
      </p:pic>
      <p:sp>
        <p:nvSpPr>
          <p:cNvPr id="83" name="提纲"/>
          <p:cNvSpPr txBox="1"/>
          <p:nvPr/>
        </p:nvSpPr>
        <p:spPr>
          <a:xfrm>
            <a:off x="176529" y="-2461"/>
            <a:ext cx="3480050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zh-CN" altLang="en-US" dirty="0" smtClean="0"/>
              <a:t>本地</a:t>
            </a:r>
            <a:r>
              <a:rPr lang="en-US" altLang="zh-CN" dirty="0" smtClean="0"/>
              <a:t>mock</a:t>
            </a:r>
            <a:endParaRPr dirty="0"/>
          </a:p>
        </p:txBody>
      </p:sp>
      <p:sp>
        <p:nvSpPr>
          <p:cNvPr id="2" name="文本框 1"/>
          <p:cNvSpPr txBox="1"/>
          <p:nvPr/>
        </p:nvSpPr>
        <p:spPr>
          <a:xfrm>
            <a:off x="3574473" y="2113808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289465" y="1389413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15501" y="614818"/>
            <a:ext cx="4912997" cy="4528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74013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23</a:t>
            </a:fld>
            <a:endParaRPr/>
          </a:p>
        </p:txBody>
      </p:sp>
      <p:pic>
        <p:nvPicPr>
          <p:cNvPr id="80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14700" y="2241550"/>
            <a:ext cx="2514600" cy="660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1" name="图像" descr="图像"/>
          <p:cNvPicPr>
            <a:picLocks noChangeAspect="1"/>
          </p:cNvPicPr>
          <p:nvPr/>
        </p:nvPicPr>
        <p:blipFill>
          <a:blip r:embed="rId4">
            <a:extLst/>
          </a:blip>
          <a:srcRect l="24695" r="9"/>
          <a:stretch>
            <a:fillRect/>
          </a:stretch>
        </p:blipFill>
        <p:spPr>
          <a:xfrm>
            <a:off x="1177" y="0"/>
            <a:ext cx="9141646" cy="556469"/>
          </a:xfrm>
          <a:prstGeom prst="rect">
            <a:avLst/>
          </a:prstGeom>
          <a:ln w="12700">
            <a:miter lim="400000"/>
          </a:ln>
        </p:spPr>
      </p:pic>
      <p:pic>
        <p:nvPicPr>
          <p:cNvPr id="82" name="图像" descr="图像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432550" y="94059"/>
            <a:ext cx="2705100" cy="368301"/>
          </a:xfrm>
          <a:prstGeom prst="rect">
            <a:avLst/>
          </a:prstGeom>
          <a:ln w="12700">
            <a:miter lim="400000"/>
          </a:ln>
        </p:spPr>
      </p:pic>
      <p:sp>
        <p:nvSpPr>
          <p:cNvPr id="83" name="提纲"/>
          <p:cNvSpPr txBox="1"/>
          <p:nvPr/>
        </p:nvSpPr>
        <p:spPr>
          <a:xfrm>
            <a:off x="176529" y="-2461"/>
            <a:ext cx="3480050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zh-CN" altLang="en-US" dirty="0" smtClean="0"/>
              <a:t>本地</a:t>
            </a:r>
            <a:r>
              <a:rPr lang="en-US" altLang="zh-CN" dirty="0" smtClean="0"/>
              <a:t>mock</a:t>
            </a:r>
            <a:endParaRPr dirty="0"/>
          </a:p>
        </p:txBody>
      </p:sp>
      <p:sp>
        <p:nvSpPr>
          <p:cNvPr id="2" name="文本框 1"/>
          <p:cNvSpPr txBox="1"/>
          <p:nvPr/>
        </p:nvSpPr>
        <p:spPr>
          <a:xfrm>
            <a:off x="3574473" y="2113808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289465" y="1389413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42886" y="556418"/>
            <a:ext cx="6258228" cy="4587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27850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24</a:t>
            </a:fld>
            <a:endParaRPr/>
          </a:p>
        </p:txBody>
      </p:sp>
      <p:pic>
        <p:nvPicPr>
          <p:cNvPr id="80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14700" y="2241550"/>
            <a:ext cx="2514600" cy="660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1" name="图像" descr="图像"/>
          <p:cNvPicPr>
            <a:picLocks noChangeAspect="1"/>
          </p:cNvPicPr>
          <p:nvPr/>
        </p:nvPicPr>
        <p:blipFill>
          <a:blip r:embed="rId4">
            <a:extLst/>
          </a:blip>
          <a:srcRect l="24695" r="9"/>
          <a:stretch>
            <a:fillRect/>
          </a:stretch>
        </p:blipFill>
        <p:spPr>
          <a:xfrm>
            <a:off x="1177" y="0"/>
            <a:ext cx="9141646" cy="556469"/>
          </a:xfrm>
          <a:prstGeom prst="rect">
            <a:avLst/>
          </a:prstGeom>
          <a:ln w="12700">
            <a:miter lim="400000"/>
          </a:ln>
        </p:spPr>
      </p:pic>
      <p:pic>
        <p:nvPicPr>
          <p:cNvPr id="82" name="图像" descr="图像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432550" y="94059"/>
            <a:ext cx="2705100" cy="368301"/>
          </a:xfrm>
          <a:prstGeom prst="rect">
            <a:avLst/>
          </a:prstGeom>
          <a:ln w="12700">
            <a:miter lim="400000"/>
          </a:ln>
        </p:spPr>
      </p:pic>
      <p:sp>
        <p:nvSpPr>
          <p:cNvPr id="83" name="提纲"/>
          <p:cNvSpPr txBox="1"/>
          <p:nvPr/>
        </p:nvSpPr>
        <p:spPr>
          <a:xfrm>
            <a:off x="176529" y="-2461"/>
            <a:ext cx="3480050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zh-CN" altLang="en-US" dirty="0" smtClean="0"/>
              <a:t>本地</a:t>
            </a:r>
            <a:r>
              <a:rPr lang="en-US" altLang="zh-CN" dirty="0" smtClean="0"/>
              <a:t>mock</a:t>
            </a:r>
            <a:endParaRPr dirty="0"/>
          </a:p>
        </p:txBody>
      </p:sp>
      <p:sp>
        <p:nvSpPr>
          <p:cNvPr id="2" name="文本框 1"/>
          <p:cNvSpPr txBox="1"/>
          <p:nvPr/>
        </p:nvSpPr>
        <p:spPr>
          <a:xfrm>
            <a:off x="3574473" y="2113808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289465" y="1389413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29768" y="650528"/>
            <a:ext cx="5084464" cy="4492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07379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25</a:t>
            </a:fld>
            <a:endParaRPr/>
          </a:p>
        </p:txBody>
      </p:sp>
      <p:pic>
        <p:nvPicPr>
          <p:cNvPr id="80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14700" y="2241550"/>
            <a:ext cx="2514600" cy="660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1" name="图像" descr="图像"/>
          <p:cNvPicPr>
            <a:picLocks noChangeAspect="1"/>
          </p:cNvPicPr>
          <p:nvPr/>
        </p:nvPicPr>
        <p:blipFill>
          <a:blip r:embed="rId4">
            <a:extLst/>
          </a:blip>
          <a:srcRect l="24695" r="9"/>
          <a:stretch>
            <a:fillRect/>
          </a:stretch>
        </p:blipFill>
        <p:spPr>
          <a:xfrm>
            <a:off x="1177" y="0"/>
            <a:ext cx="9141646" cy="556469"/>
          </a:xfrm>
          <a:prstGeom prst="rect">
            <a:avLst/>
          </a:prstGeom>
          <a:ln w="12700">
            <a:miter lim="400000"/>
          </a:ln>
        </p:spPr>
      </p:pic>
      <p:pic>
        <p:nvPicPr>
          <p:cNvPr id="82" name="图像" descr="图像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432550" y="94059"/>
            <a:ext cx="2705100" cy="368301"/>
          </a:xfrm>
          <a:prstGeom prst="rect">
            <a:avLst/>
          </a:prstGeom>
          <a:ln w="12700">
            <a:miter lim="400000"/>
          </a:ln>
        </p:spPr>
      </p:pic>
      <p:sp>
        <p:nvSpPr>
          <p:cNvPr id="83" name="提纲"/>
          <p:cNvSpPr txBox="1"/>
          <p:nvPr/>
        </p:nvSpPr>
        <p:spPr>
          <a:xfrm>
            <a:off x="176529" y="-2461"/>
            <a:ext cx="3480050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zh-CN" altLang="en-US" dirty="0" smtClean="0"/>
              <a:t>网络请求二次封装</a:t>
            </a:r>
            <a:endParaRPr dirty="0"/>
          </a:p>
        </p:txBody>
      </p:sp>
      <p:sp>
        <p:nvSpPr>
          <p:cNvPr id="2" name="文本框 1"/>
          <p:cNvSpPr txBox="1"/>
          <p:nvPr/>
        </p:nvSpPr>
        <p:spPr>
          <a:xfrm>
            <a:off x="3574473" y="2113808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289465" y="1389413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8116" y="614818"/>
            <a:ext cx="7007767" cy="4528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56939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26</a:t>
            </a:fld>
            <a:endParaRPr/>
          </a:p>
        </p:txBody>
      </p:sp>
      <p:pic>
        <p:nvPicPr>
          <p:cNvPr id="80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14700" y="2241550"/>
            <a:ext cx="2514600" cy="660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1" name="图像" descr="图像"/>
          <p:cNvPicPr>
            <a:picLocks noChangeAspect="1"/>
          </p:cNvPicPr>
          <p:nvPr/>
        </p:nvPicPr>
        <p:blipFill>
          <a:blip r:embed="rId4">
            <a:extLst/>
          </a:blip>
          <a:srcRect l="24695" r="9"/>
          <a:stretch>
            <a:fillRect/>
          </a:stretch>
        </p:blipFill>
        <p:spPr>
          <a:xfrm>
            <a:off x="1177" y="0"/>
            <a:ext cx="9141646" cy="556469"/>
          </a:xfrm>
          <a:prstGeom prst="rect">
            <a:avLst/>
          </a:prstGeom>
          <a:ln w="12700">
            <a:miter lim="400000"/>
          </a:ln>
        </p:spPr>
      </p:pic>
      <p:pic>
        <p:nvPicPr>
          <p:cNvPr id="82" name="图像" descr="图像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432550" y="94059"/>
            <a:ext cx="2705100" cy="368301"/>
          </a:xfrm>
          <a:prstGeom prst="rect">
            <a:avLst/>
          </a:prstGeom>
          <a:ln w="12700">
            <a:miter lim="400000"/>
          </a:ln>
        </p:spPr>
      </p:pic>
      <p:sp>
        <p:nvSpPr>
          <p:cNvPr id="83" name="提纲"/>
          <p:cNvSpPr txBox="1"/>
          <p:nvPr/>
        </p:nvSpPr>
        <p:spPr>
          <a:xfrm>
            <a:off x="176529" y="-2461"/>
            <a:ext cx="3480050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zh-CN" altLang="en-US" dirty="0" smtClean="0"/>
              <a:t>网络请求二次封装</a:t>
            </a:r>
            <a:endParaRPr dirty="0"/>
          </a:p>
        </p:txBody>
      </p:sp>
      <p:sp>
        <p:nvSpPr>
          <p:cNvPr id="2" name="文本框 1"/>
          <p:cNvSpPr txBox="1"/>
          <p:nvPr/>
        </p:nvSpPr>
        <p:spPr>
          <a:xfrm>
            <a:off x="3574473" y="2113808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289465" y="1389413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664009"/>
            <a:ext cx="9144000" cy="3815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14388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27</a:t>
            </a:fld>
            <a:endParaRPr/>
          </a:p>
        </p:txBody>
      </p:sp>
      <p:pic>
        <p:nvPicPr>
          <p:cNvPr id="80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14700" y="2241550"/>
            <a:ext cx="2514600" cy="660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1" name="图像" descr="图像"/>
          <p:cNvPicPr>
            <a:picLocks noChangeAspect="1"/>
          </p:cNvPicPr>
          <p:nvPr/>
        </p:nvPicPr>
        <p:blipFill>
          <a:blip r:embed="rId4">
            <a:extLst/>
          </a:blip>
          <a:srcRect l="24695" r="9"/>
          <a:stretch>
            <a:fillRect/>
          </a:stretch>
        </p:blipFill>
        <p:spPr>
          <a:xfrm>
            <a:off x="1177" y="0"/>
            <a:ext cx="9141646" cy="556469"/>
          </a:xfrm>
          <a:prstGeom prst="rect">
            <a:avLst/>
          </a:prstGeom>
          <a:ln w="12700">
            <a:miter lim="400000"/>
          </a:ln>
        </p:spPr>
      </p:pic>
      <p:pic>
        <p:nvPicPr>
          <p:cNvPr id="82" name="图像" descr="图像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432550" y="94059"/>
            <a:ext cx="2705100" cy="368301"/>
          </a:xfrm>
          <a:prstGeom prst="rect">
            <a:avLst/>
          </a:prstGeom>
          <a:ln w="12700">
            <a:miter lim="400000"/>
          </a:ln>
        </p:spPr>
      </p:pic>
      <p:sp>
        <p:nvSpPr>
          <p:cNvPr id="83" name="提纲"/>
          <p:cNvSpPr txBox="1"/>
          <p:nvPr/>
        </p:nvSpPr>
        <p:spPr>
          <a:xfrm>
            <a:off x="176529" y="-2461"/>
            <a:ext cx="3480050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zh-CN" altLang="en-US" dirty="0" smtClean="0"/>
              <a:t>网络请求二次封装</a:t>
            </a:r>
            <a:endParaRPr dirty="0"/>
          </a:p>
        </p:txBody>
      </p:sp>
      <p:sp>
        <p:nvSpPr>
          <p:cNvPr id="2" name="文本框 1"/>
          <p:cNvSpPr txBox="1"/>
          <p:nvPr/>
        </p:nvSpPr>
        <p:spPr>
          <a:xfrm>
            <a:off x="3574473" y="2113808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289465" y="1389413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8572" y="556418"/>
            <a:ext cx="6386855" cy="4587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2353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28</a:t>
            </a:fld>
            <a:endParaRPr/>
          </a:p>
        </p:txBody>
      </p:sp>
      <p:pic>
        <p:nvPicPr>
          <p:cNvPr id="80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14700" y="2241550"/>
            <a:ext cx="2514600" cy="660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1" name="图像" descr="图像"/>
          <p:cNvPicPr>
            <a:picLocks noChangeAspect="1"/>
          </p:cNvPicPr>
          <p:nvPr/>
        </p:nvPicPr>
        <p:blipFill>
          <a:blip r:embed="rId4">
            <a:extLst/>
          </a:blip>
          <a:srcRect l="24695" r="9"/>
          <a:stretch>
            <a:fillRect/>
          </a:stretch>
        </p:blipFill>
        <p:spPr>
          <a:xfrm>
            <a:off x="1177" y="0"/>
            <a:ext cx="9141646" cy="556469"/>
          </a:xfrm>
          <a:prstGeom prst="rect">
            <a:avLst/>
          </a:prstGeom>
          <a:ln w="12700">
            <a:miter lim="400000"/>
          </a:ln>
        </p:spPr>
      </p:pic>
      <p:pic>
        <p:nvPicPr>
          <p:cNvPr id="82" name="图像" descr="图像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432550" y="94059"/>
            <a:ext cx="2705100" cy="368301"/>
          </a:xfrm>
          <a:prstGeom prst="rect">
            <a:avLst/>
          </a:prstGeom>
          <a:ln w="12700">
            <a:miter lim="400000"/>
          </a:ln>
        </p:spPr>
      </p:pic>
      <p:sp>
        <p:nvSpPr>
          <p:cNvPr id="83" name="提纲"/>
          <p:cNvSpPr txBox="1"/>
          <p:nvPr/>
        </p:nvSpPr>
        <p:spPr>
          <a:xfrm>
            <a:off x="176529" y="-2461"/>
            <a:ext cx="3480050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zh-CN" altLang="en-US" dirty="0" smtClean="0"/>
              <a:t>用户</a:t>
            </a:r>
            <a:r>
              <a:rPr lang="zh-CN" altLang="en-US" dirty="0" smtClean="0"/>
              <a:t>登</a:t>
            </a:r>
            <a:r>
              <a:rPr lang="zh-CN" altLang="en-US" dirty="0" smtClean="0"/>
              <a:t>录态</a:t>
            </a:r>
            <a:r>
              <a:rPr lang="zh-CN" altLang="en-US" dirty="0" smtClean="0"/>
              <a:t>维护</a:t>
            </a:r>
            <a:endParaRPr dirty="0"/>
          </a:p>
        </p:txBody>
      </p:sp>
      <p:sp>
        <p:nvSpPr>
          <p:cNvPr id="2" name="文本框 1"/>
          <p:cNvSpPr txBox="1"/>
          <p:nvPr/>
        </p:nvSpPr>
        <p:spPr>
          <a:xfrm>
            <a:off x="3574473" y="2113808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289465" y="1389413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54712" y="650528"/>
            <a:ext cx="3839283" cy="4388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927854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29</a:t>
            </a:fld>
            <a:endParaRPr/>
          </a:p>
        </p:txBody>
      </p:sp>
      <p:pic>
        <p:nvPicPr>
          <p:cNvPr id="80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14700" y="2241550"/>
            <a:ext cx="2514600" cy="660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1" name="图像" descr="图像"/>
          <p:cNvPicPr>
            <a:picLocks noChangeAspect="1"/>
          </p:cNvPicPr>
          <p:nvPr/>
        </p:nvPicPr>
        <p:blipFill>
          <a:blip r:embed="rId4">
            <a:extLst/>
          </a:blip>
          <a:srcRect l="24695" r="9"/>
          <a:stretch>
            <a:fillRect/>
          </a:stretch>
        </p:blipFill>
        <p:spPr>
          <a:xfrm>
            <a:off x="1177" y="0"/>
            <a:ext cx="9141646" cy="556469"/>
          </a:xfrm>
          <a:prstGeom prst="rect">
            <a:avLst/>
          </a:prstGeom>
          <a:ln w="12700">
            <a:miter lim="400000"/>
          </a:ln>
        </p:spPr>
      </p:pic>
      <p:pic>
        <p:nvPicPr>
          <p:cNvPr id="82" name="图像" descr="图像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432550" y="94059"/>
            <a:ext cx="2705100" cy="368301"/>
          </a:xfrm>
          <a:prstGeom prst="rect">
            <a:avLst/>
          </a:prstGeom>
          <a:ln w="12700">
            <a:miter lim="400000"/>
          </a:ln>
        </p:spPr>
      </p:pic>
      <p:sp>
        <p:nvSpPr>
          <p:cNvPr id="83" name="提纲"/>
          <p:cNvSpPr txBox="1"/>
          <p:nvPr/>
        </p:nvSpPr>
        <p:spPr>
          <a:xfrm>
            <a:off x="176529" y="-2461"/>
            <a:ext cx="3480050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zh-CN" altLang="en-US" dirty="0" smtClean="0"/>
              <a:t>用户</a:t>
            </a:r>
            <a:r>
              <a:rPr lang="zh-CN" altLang="en-US" dirty="0" smtClean="0"/>
              <a:t>登</a:t>
            </a:r>
            <a:r>
              <a:rPr lang="zh-CN" altLang="en-US" dirty="0" smtClean="0"/>
              <a:t>录态</a:t>
            </a:r>
            <a:r>
              <a:rPr lang="zh-CN" altLang="en-US" dirty="0" smtClean="0"/>
              <a:t>维护</a:t>
            </a:r>
            <a:endParaRPr dirty="0"/>
          </a:p>
        </p:txBody>
      </p:sp>
      <p:sp>
        <p:nvSpPr>
          <p:cNvPr id="2" name="文本框 1"/>
          <p:cNvSpPr txBox="1"/>
          <p:nvPr/>
        </p:nvSpPr>
        <p:spPr>
          <a:xfrm>
            <a:off x="3574473" y="2113808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289465" y="1389413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12188" y="520758"/>
            <a:ext cx="5519624" cy="4622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406430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</a:t>
            </a:fld>
            <a:endParaRPr/>
          </a:p>
        </p:txBody>
      </p:sp>
      <p:pic>
        <p:nvPicPr>
          <p:cNvPr id="80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14700" y="2241550"/>
            <a:ext cx="2514600" cy="660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1" name="图像" descr="图像"/>
          <p:cNvPicPr>
            <a:picLocks noChangeAspect="1"/>
          </p:cNvPicPr>
          <p:nvPr/>
        </p:nvPicPr>
        <p:blipFill>
          <a:blip r:embed="rId4">
            <a:extLst/>
          </a:blip>
          <a:srcRect l="24695" r="9"/>
          <a:stretch>
            <a:fillRect/>
          </a:stretch>
        </p:blipFill>
        <p:spPr>
          <a:xfrm>
            <a:off x="1177" y="0"/>
            <a:ext cx="9141646" cy="556469"/>
          </a:xfrm>
          <a:prstGeom prst="rect">
            <a:avLst/>
          </a:prstGeom>
          <a:ln w="12700">
            <a:miter lim="400000"/>
          </a:ln>
        </p:spPr>
      </p:pic>
      <p:pic>
        <p:nvPicPr>
          <p:cNvPr id="82" name="图像" descr="图像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432550" y="94059"/>
            <a:ext cx="2705100" cy="368301"/>
          </a:xfrm>
          <a:prstGeom prst="rect">
            <a:avLst/>
          </a:prstGeom>
          <a:ln w="12700">
            <a:miter lim="400000"/>
          </a:ln>
        </p:spPr>
      </p:pic>
      <p:sp>
        <p:nvSpPr>
          <p:cNvPr id="83" name="提纲"/>
          <p:cNvSpPr txBox="1"/>
          <p:nvPr/>
        </p:nvSpPr>
        <p:spPr>
          <a:xfrm>
            <a:off x="176529" y="-2461"/>
            <a:ext cx="3480050" cy="9541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zh-CN" altLang="en-US" dirty="0"/>
              <a:t>创建小程序</a:t>
            </a:r>
          </a:p>
          <a:p>
            <a:endParaRPr dirty="0"/>
          </a:p>
        </p:txBody>
      </p:sp>
      <p:sp>
        <p:nvSpPr>
          <p:cNvPr id="2" name="文本框 1"/>
          <p:cNvSpPr txBox="1"/>
          <p:nvPr/>
        </p:nvSpPr>
        <p:spPr>
          <a:xfrm>
            <a:off x="3574473" y="2113808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289465" y="1389413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23746" y="1115122"/>
            <a:ext cx="8062332" cy="147732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kumimoji="1" lang="zh-CN" altLang="en-US" dirty="0"/>
              <a:t>申请小程序账</a:t>
            </a:r>
            <a:r>
              <a:rPr kumimoji="1" lang="zh-CN" altLang="en-US" dirty="0" smtClean="0"/>
              <a:t>号 （</a:t>
            </a:r>
            <a:r>
              <a:rPr kumimoji="1" lang="en-US" altLang="zh-CN" dirty="0" err="1" smtClean="0"/>
              <a:t>appid</a:t>
            </a:r>
            <a:r>
              <a:rPr kumimoji="1" lang="zh-CN" altLang="en-US" dirty="0" smtClean="0"/>
              <a:t>）</a:t>
            </a:r>
            <a:endParaRPr kumimoji="1" lang="en-US" altLang="zh-CN" dirty="0"/>
          </a:p>
          <a:p>
            <a:r>
              <a:rPr kumimoji="1" lang="zh-CN" altLang="en-US" dirty="0"/>
              <a:t>绑定开发者</a:t>
            </a:r>
            <a:endParaRPr kumimoji="1" lang="en-US" altLang="zh-CN" dirty="0"/>
          </a:p>
          <a:p>
            <a:r>
              <a:rPr kumimoji="1" lang="zh-CN" altLang="en-US" dirty="0"/>
              <a:t>开发</a:t>
            </a:r>
            <a:r>
              <a:rPr kumimoji="1" lang="zh-CN" altLang="en-US" dirty="0" smtClean="0"/>
              <a:t>设置 （请求域名设置）</a:t>
            </a:r>
            <a:endParaRPr kumimoji="1" lang="en-US" altLang="zh-CN" dirty="0" smtClean="0"/>
          </a:p>
          <a:p>
            <a:r>
              <a:rPr kumimoji="1" lang="is-IS" altLang="zh-CN" dirty="0" smtClean="0"/>
              <a:t>…...</a:t>
            </a:r>
            <a:endParaRPr kumimoji="1" lang="zh-CN" altLang="en-US" dirty="0"/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55786159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30</a:t>
            </a:fld>
            <a:endParaRPr/>
          </a:p>
        </p:txBody>
      </p:sp>
      <p:pic>
        <p:nvPicPr>
          <p:cNvPr id="80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14700" y="2241550"/>
            <a:ext cx="2514600" cy="660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1" name="图像" descr="图像"/>
          <p:cNvPicPr>
            <a:picLocks noChangeAspect="1"/>
          </p:cNvPicPr>
          <p:nvPr/>
        </p:nvPicPr>
        <p:blipFill>
          <a:blip r:embed="rId4">
            <a:extLst/>
          </a:blip>
          <a:srcRect l="24695" r="9"/>
          <a:stretch>
            <a:fillRect/>
          </a:stretch>
        </p:blipFill>
        <p:spPr>
          <a:xfrm>
            <a:off x="1177" y="0"/>
            <a:ext cx="9141646" cy="556469"/>
          </a:xfrm>
          <a:prstGeom prst="rect">
            <a:avLst/>
          </a:prstGeom>
          <a:ln w="12700">
            <a:miter lim="400000"/>
          </a:ln>
        </p:spPr>
      </p:pic>
      <p:pic>
        <p:nvPicPr>
          <p:cNvPr id="82" name="图像" descr="图像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432550" y="94059"/>
            <a:ext cx="2705100" cy="368301"/>
          </a:xfrm>
          <a:prstGeom prst="rect">
            <a:avLst/>
          </a:prstGeom>
          <a:ln w="12700">
            <a:miter lim="400000"/>
          </a:ln>
        </p:spPr>
      </p:pic>
      <p:sp>
        <p:nvSpPr>
          <p:cNvPr id="83" name="提纲"/>
          <p:cNvSpPr txBox="1"/>
          <p:nvPr/>
        </p:nvSpPr>
        <p:spPr>
          <a:xfrm>
            <a:off x="176529" y="-2461"/>
            <a:ext cx="3480050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zh-CN" altLang="en-US" dirty="0" smtClean="0"/>
              <a:t>用户</a:t>
            </a:r>
            <a:r>
              <a:rPr lang="zh-CN" altLang="en-US" dirty="0" smtClean="0"/>
              <a:t>登</a:t>
            </a:r>
            <a:r>
              <a:rPr lang="zh-CN" altLang="en-US" dirty="0" smtClean="0"/>
              <a:t>录态</a:t>
            </a:r>
            <a:r>
              <a:rPr lang="zh-CN" altLang="en-US" dirty="0" smtClean="0"/>
              <a:t>维护</a:t>
            </a:r>
            <a:endParaRPr dirty="0"/>
          </a:p>
        </p:txBody>
      </p:sp>
      <p:sp>
        <p:nvSpPr>
          <p:cNvPr id="2" name="文本框 1"/>
          <p:cNvSpPr txBox="1"/>
          <p:nvPr/>
        </p:nvSpPr>
        <p:spPr>
          <a:xfrm>
            <a:off x="3574473" y="2113808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289465" y="1389413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9900" y="628650"/>
            <a:ext cx="820420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989737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31</a:t>
            </a:fld>
            <a:endParaRPr/>
          </a:p>
        </p:txBody>
      </p:sp>
      <p:pic>
        <p:nvPicPr>
          <p:cNvPr id="80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14700" y="2241550"/>
            <a:ext cx="2514600" cy="660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1" name="图像" descr="图像"/>
          <p:cNvPicPr>
            <a:picLocks noChangeAspect="1"/>
          </p:cNvPicPr>
          <p:nvPr/>
        </p:nvPicPr>
        <p:blipFill>
          <a:blip r:embed="rId4">
            <a:extLst/>
          </a:blip>
          <a:srcRect l="24695" r="9"/>
          <a:stretch>
            <a:fillRect/>
          </a:stretch>
        </p:blipFill>
        <p:spPr>
          <a:xfrm>
            <a:off x="1177" y="0"/>
            <a:ext cx="9141646" cy="556469"/>
          </a:xfrm>
          <a:prstGeom prst="rect">
            <a:avLst/>
          </a:prstGeom>
          <a:ln w="12700">
            <a:miter lim="400000"/>
          </a:ln>
        </p:spPr>
      </p:pic>
      <p:pic>
        <p:nvPicPr>
          <p:cNvPr id="82" name="图像" descr="图像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432550" y="94059"/>
            <a:ext cx="2705100" cy="368301"/>
          </a:xfrm>
          <a:prstGeom prst="rect">
            <a:avLst/>
          </a:prstGeom>
          <a:ln w="12700">
            <a:miter lim="400000"/>
          </a:ln>
        </p:spPr>
      </p:pic>
      <p:sp>
        <p:nvSpPr>
          <p:cNvPr id="83" name="提纲"/>
          <p:cNvSpPr txBox="1"/>
          <p:nvPr/>
        </p:nvSpPr>
        <p:spPr>
          <a:xfrm>
            <a:off x="176529" y="-2461"/>
            <a:ext cx="3480050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zh-CN" altLang="en-US" dirty="0" smtClean="0"/>
              <a:t>用户</a:t>
            </a:r>
            <a:r>
              <a:rPr lang="zh-CN" altLang="en-US" dirty="0" smtClean="0"/>
              <a:t>登</a:t>
            </a:r>
            <a:r>
              <a:rPr lang="zh-CN" altLang="en-US" dirty="0" smtClean="0"/>
              <a:t>录态</a:t>
            </a:r>
            <a:r>
              <a:rPr lang="zh-CN" altLang="en-US" dirty="0" smtClean="0"/>
              <a:t>维护</a:t>
            </a:r>
            <a:endParaRPr dirty="0"/>
          </a:p>
        </p:txBody>
      </p:sp>
      <p:sp>
        <p:nvSpPr>
          <p:cNvPr id="2" name="文本框 1"/>
          <p:cNvSpPr txBox="1"/>
          <p:nvPr/>
        </p:nvSpPr>
        <p:spPr>
          <a:xfrm>
            <a:off x="3574473" y="2113808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289465" y="1389413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7" y="607736"/>
            <a:ext cx="4288151" cy="452868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49101" y="655464"/>
            <a:ext cx="4268465" cy="4492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472047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32</a:t>
            </a:fld>
            <a:endParaRPr/>
          </a:p>
        </p:txBody>
      </p:sp>
      <p:pic>
        <p:nvPicPr>
          <p:cNvPr id="80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14700" y="2241550"/>
            <a:ext cx="2514600" cy="660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1" name="图像" descr="图像"/>
          <p:cNvPicPr>
            <a:picLocks noChangeAspect="1"/>
          </p:cNvPicPr>
          <p:nvPr/>
        </p:nvPicPr>
        <p:blipFill>
          <a:blip r:embed="rId4">
            <a:extLst/>
          </a:blip>
          <a:srcRect l="24695" r="9"/>
          <a:stretch>
            <a:fillRect/>
          </a:stretch>
        </p:blipFill>
        <p:spPr>
          <a:xfrm>
            <a:off x="1177" y="0"/>
            <a:ext cx="9141646" cy="556469"/>
          </a:xfrm>
          <a:prstGeom prst="rect">
            <a:avLst/>
          </a:prstGeom>
          <a:ln w="12700">
            <a:miter lim="400000"/>
          </a:ln>
        </p:spPr>
      </p:pic>
      <p:pic>
        <p:nvPicPr>
          <p:cNvPr id="82" name="图像" descr="图像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432550" y="94059"/>
            <a:ext cx="2705100" cy="368301"/>
          </a:xfrm>
          <a:prstGeom prst="rect">
            <a:avLst/>
          </a:prstGeom>
          <a:ln w="12700">
            <a:miter lim="400000"/>
          </a:ln>
        </p:spPr>
      </p:pic>
      <p:sp>
        <p:nvSpPr>
          <p:cNvPr id="83" name="提纲"/>
          <p:cNvSpPr txBox="1"/>
          <p:nvPr/>
        </p:nvSpPr>
        <p:spPr>
          <a:xfrm>
            <a:off x="176529" y="-2461"/>
            <a:ext cx="3480050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zh-CN" altLang="en-US" dirty="0" smtClean="0"/>
              <a:t>用户</a:t>
            </a:r>
            <a:r>
              <a:rPr lang="zh-CN" altLang="en-US" dirty="0" smtClean="0"/>
              <a:t>登</a:t>
            </a:r>
            <a:r>
              <a:rPr lang="zh-CN" altLang="en-US" dirty="0" smtClean="0"/>
              <a:t>录态</a:t>
            </a:r>
            <a:r>
              <a:rPr lang="zh-CN" altLang="en-US" dirty="0" smtClean="0"/>
              <a:t>维护</a:t>
            </a:r>
            <a:endParaRPr dirty="0"/>
          </a:p>
        </p:txBody>
      </p:sp>
      <p:sp>
        <p:nvSpPr>
          <p:cNvPr id="2" name="文本框 1"/>
          <p:cNvSpPr txBox="1"/>
          <p:nvPr/>
        </p:nvSpPr>
        <p:spPr>
          <a:xfrm>
            <a:off x="3574473" y="2113808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289465" y="1389413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800" y="614818"/>
            <a:ext cx="8534400" cy="4173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849762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33</a:t>
            </a:fld>
            <a:endParaRPr/>
          </a:p>
        </p:txBody>
      </p:sp>
      <p:pic>
        <p:nvPicPr>
          <p:cNvPr id="80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14700" y="2241550"/>
            <a:ext cx="2514600" cy="660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1" name="图像" descr="图像"/>
          <p:cNvPicPr>
            <a:picLocks noChangeAspect="1"/>
          </p:cNvPicPr>
          <p:nvPr/>
        </p:nvPicPr>
        <p:blipFill>
          <a:blip r:embed="rId4">
            <a:extLst/>
          </a:blip>
          <a:srcRect l="24695" r="9"/>
          <a:stretch>
            <a:fillRect/>
          </a:stretch>
        </p:blipFill>
        <p:spPr>
          <a:xfrm>
            <a:off x="1177" y="0"/>
            <a:ext cx="9141646" cy="556469"/>
          </a:xfrm>
          <a:prstGeom prst="rect">
            <a:avLst/>
          </a:prstGeom>
          <a:ln w="12700">
            <a:miter lim="400000"/>
          </a:ln>
        </p:spPr>
      </p:pic>
      <p:pic>
        <p:nvPicPr>
          <p:cNvPr id="82" name="图像" descr="图像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432550" y="94059"/>
            <a:ext cx="2705100" cy="368301"/>
          </a:xfrm>
          <a:prstGeom prst="rect">
            <a:avLst/>
          </a:prstGeom>
          <a:ln w="12700">
            <a:miter lim="400000"/>
          </a:ln>
        </p:spPr>
      </p:pic>
      <p:sp>
        <p:nvSpPr>
          <p:cNvPr id="83" name="提纲"/>
          <p:cNvSpPr txBox="1"/>
          <p:nvPr/>
        </p:nvSpPr>
        <p:spPr>
          <a:xfrm>
            <a:off x="176529" y="-2461"/>
            <a:ext cx="3480050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zh-CN" altLang="en-US" dirty="0" smtClean="0"/>
              <a:t>用户</a:t>
            </a:r>
            <a:r>
              <a:rPr lang="zh-CN" altLang="en-US" dirty="0" smtClean="0"/>
              <a:t>登</a:t>
            </a:r>
            <a:r>
              <a:rPr lang="zh-CN" altLang="en-US" dirty="0" smtClean="0"/>
              <a:t>录态</a:t>
            </a:r>
            <a:r>
              <a:rPr lang="zh-CN" altLang="en-US" dirty="0" smtClean="0"/>
              <a:t>维护</a:t>
            </a:r>
            <a:endParaRPr dirty="0"/>
          </a:p>
        </p:txBody>
      </p:sp>
      <p:sp>
        <p:nvSpPr>
          <p:cNvPr id="2" name="文本框 1"/>
          <p:cNvSpPr txBox="1"/>
          <p:nvPr/>
        </p:nvSpPr>
        <p:spPr>
          <a:xfrm>
            <a:off x="3574473" y="2113808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289465" y="1389413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65233" y="556418"/>
            <a:ext cx="5613533" cy="4587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860174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34</a:t>
            </a:fld>
            <a:endParaRPr/>
          </a:p>
        </p:txBody>
      </p:sp>
      <p:pic>
        <p:nvPicPr>
          <p:cNvPr id="80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14700" y="2241550"/>
            <a:ext cx="2514600" cy="660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1" name="图像" descr="图像"/>
          <p:cNvPicPr>
            <a:picLocks noChangeAspect="1"/>
          </p:cNvPicPr>
          <p:nvPr/>
        </p:nvPicPr>
        <p:blipFill>
          <a:blip r:embed="rId4">
            <a:extLst/>
          </a:blip>
          <a:srcRect l="24695" r="9"/>
          <a:stretch>
            <a:fillRect/>
          </a:stretch>
        </p:blipFill>
        <p:spPr>
          <a:xfrm>
            <a:off x="1177" y="0"/>
            <a:ext cx="9141646" cy="556469"/>
          </a:xfrm>
          <a:prstGeom prst="rect">
            <a:avLst/>
          </a:prstGeom>
          <a:ln w="12700">
            <a:miter lim="400000"/>
          </a:ln>
        </p:spPr>
      </p:pic>
      <p:pic>
        <p:nvPicPr>
          <p:cNvPr id="82" name="图像" descr="图像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432550" y="94059"/>
            <a:ext cx="2705100" cy="368301"/>
          </a:xfrm>
          <a:prstGeom prst="rect">
            <a:avLst/>
          </a:prstGeom>
          <a:ln w="12700">
            <a:miter lim="400000"/>
          </a:ln>
        </p:spPr>
      </p:pic>
      <p:sp>
        <p:nvSpPr>
          <p:cNvPr id="83" name="提纲"/>
          <p:cNvSpPr txBox="1"/>
          <p:nvPr/>
        </p:nvSpPr>
        <p:spPr>
          <a:xfrm>
            <a:off x="176529" y="-2461"/>
            <a:ext cx="3480050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zh-CN" altLang="en-US" dirty="0" smtClean="0"/>
              <a:t>下发</a:t>
            </a:r>
            <a:r>
              <a:rPr lang="zh-CN" altLang="en-US" dirty="0" smtClean="0"/>
              <a:t>模版</a:t>
            </a:r>
            <a:r>
              <a:rPr lang="zh-CN" altLang="en-US" dirty="0" smtClean="0"/>
              <a:t>消息</a:t>
            </a:r>
            <a:endParaRPr dirty="0"/>
          </a:p>
        </p:txBody>
      </p:sp>
      <p:sp>
        <p:nvSpPr>
          <p:cNvPr id="2" name="文本框 1"/>
          <p:cNvSpPr txBox="1"/>
          <p:nvPr/>
        </p:nvSpPr>
        <p:spPr>
          <a:xfrm>
            <a:off x="3574473" y="2113808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289465" y="1389413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0293" y="650528"/>
            <a:ext cx="8296508" cy="4046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935598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35</a:t>
            </a:fld>
            <a:endParaRPr/>
          </a:p>
        </p:txBody>
      </p:sp>
      <p:pic>
        <p:nvPicPr>
          <p:cNvPr id="80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14700" y="2241550"/>
            <a:ext cx="2514600" cy="660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1" name="图像" descr="图像"/>
          <p:cNvPicPr>
            <a:picLocks noChangeAspect="1"/>
          </p:cNvPicPr>
          <p:nvPr/>
        </p:nvPicPr>
        <p:blipFill>
          <a:blip r:embed="rId4">
            <a:extLst/>
          </a:blip>
          <a:srcRect l="24695" r="9"/>
          <a:stretch>
            <a:fillRect/>
          </a:stretch>
        </p:blipFill>
        <p:spPr>
          <a:xfrm>
            <a:off x="1177" y="0"/>
            <a:ext cx="9141646" cy="556469"/>
          </a:xfrm>
          <a:prstGeom prst="rect">
            <a:avLst/>
          </a:prstGeom>
          <a:ln w="12700">
            <a:miter lim="400000"/>
          </a:ln>
        </p:spPr>
      </p:pic>
      <p:pic>
        <p:nvPicPr>
          <p:cNvPr id="82" name="图像" descr="图像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432550" y="94059"/>
            <a:ext cx="2705100" cy="368301"/>
          </a:xfrm>
          <a:prstGeom prst="rect">
            <a:avLst/>
          </a:prstGeom>
          <a:ln w="12700">
            <a:miter lim="400000"/>
          </a:ln>
        </p:spPr>
      </p:pic>
      <p:sp>
        <p:nvSpPr>
          <p:cNvPr id="83" name="提纲"/>
          <p:cNvSpPr txBox="1"/>
          <p:nvPr/>
        </p:nvSpPr>
        <p:spPr>
          <a:xfrm>
            <a:off x="176529" y="-2461"/>
            <a:ext cx="3480050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zh-CN" altLang="en-US" dirty="0" smtClean="0"/>
              <a:t>下发</a:t>
            </a:r>
            <a:r>
              <a:rPr lang="zh-CN" altLang="en-US" dirty="0" smtClean="0"/>
              <a:t>模版</a:t>
            </a:r>
            <a:r>
              <a:rPr lang="zh-CN" altLang="en-US" dirty="0" smtClean="0"/>
              <a:t>消息</a:t>
            </a:r>
            <a:endParaRPr dirty="0"/>
          </a:p>
        </p:txBody>
      </p:sp>
      <p:sp>
        <p:nvSpPr>
          <p:cNvPr id="2" name="文本框 1"/>
          <p:cNvSpPr txBox="1"/>
          <p:nvPr/>
        </p:nvSpPr>
        <p:spPr>
          <a:xfrm>
            <a:off x="3574473" y="2113808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289465" y="1389413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614818"/>
            <a:ext cx="9144000" cy="4070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704614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36</a:t>
            </a:fld>
            <a:endParaRPr/>
          </a:p>
        </p:txBody>
      </p:sp>
      <p:pic>
        <p:nvPicPr>
          <p:cNvPr id="80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14700" y="2241550"/>
            <a:ext cx="2514600" cy="660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1" name="图像" descr="图像"/>
          <p:cNvPicPr>
            <a:picLocks noChangeAspect="1"/>
          </p:cNvPicPr>
          <p:nvPr/>
        </p:nvPicPr>
        <p:blipFill>
          <a:blip r:embed="rId4">
            <a:extLst/>
          </a:blip>
          <a:srcRect l="24695" r="9"/>
          <a:stretch>
            <a:fillRect/>
          </a:stretch>
        </p:blipFill>
        <p:spPr>
          <a:xfrm>
            <a:off x="1177" y="0"/>
            <a:ext cx="9141646" cy="556469"/>
          </a:xfrm>
          <a:prstGeom prst="rect">
            <a:avLst/>
          </a:prstGeom>
          <a:ln w="12700">
            <a:miter lim="400000"/>
          </a:ln>
        </p:spPr>
      </p:pic>
      <p:pic>
        <p:nvPicPr>
          <p:cNvPr id="82" name="图像" descr="图像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432550" y="94059"/>
            <a:ext cx="2705100" cy="368301"/>
          </a:xfrm>
          <a:prstGeom prst="rect">
            <a:avLst/>
          </a:prstGeom>
          <a:ln w="12700">
            <a:miter lim="400000"/>
          </a:ln>
        </p:spPr>
      </p:pic>
      <p:sp>
        <p:nvSpPr>
          <p:cNvPr id="83" name="提纲"/>
          <p:cNvSpPr txBox="1"/>
          <p:nvPr/>
        </p:nvSpPr>
        <p:spPr>
          <a:xfrm>
            <a:off x="176529" y="-2461"/>
            <a:ext cx="3480050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zh-CN" altLang="en-US" dirty="0" smtClean="0"/>
              <a:t>下发</a:t>
            </a:r>
            <a:r>
              <a:rPr lang="zh-CN" altLang="en-US" dirty="0" smtClean="0"/>
              <a:t>模版</a:t>
            </a:r>
            <a:r>
              <a:rPr lang="zh-CN" altLang="en-US" dirty="0" smtClean="0"/>
              <a:t>消息</a:t>
            </a:r>
            <a:endParaRPr dirty="0"/>
          </a:p>
        </p:txBody>
      </p:sp>
      <p:sp>
        <p:nvSpPr>
          <p:cNvPr id="2" name="文本框 1"/>
          <p:cNvSpPr txBox="1"/>
          <p:nvPr/>
        </p:nvSpPr>
        <p:spPr>
          <a:xfrm>
            <a:off x="3574473" y="2113808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289465" y="1389413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276839"/>
            <a:ext cx="9144000" cy="2589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439293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37</a:t>
            </a:fld>
            <a:endParaRPr/>
          </a:p>
        </p:txBody>
      </p:sp>
      <p:pic>
        <p:nvPicPr>
          <p:cNvPr id="80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14700" y="2241550"/>
            <a:ext cx="2514600" cy="660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1" name="图像" descr="图像"/>
          <p:cNvPicPr>
            <a:picLocks noChangeAspect="1"/>
          </p:cNvPicPr>
          <p:nvPr/>
        </p:nvPicPr>
        <p:blipFill>
          <a:blip r:embed="rId4">
            <a:extLst/>
          </a:blip>
          <a:srcRect l="24695" r="9"/>
          <a:stretch>
            <a:fillRect/>
          </a:stretch>
        </p:blipFill>
        <p:spPr>
          <a:xfrm>
            <a:off x="1177" y="0"/>
            <a:ext cx="9141646" cy="556469"/>
          </a:xfrm>
          <a:prstGeom prst="rect">
            <a:avLst/>
          </a:prstGeom>
          <a:ln w="12700">
            <a:miter lim="400000"/>
          </a:ln>
        </p:spPr>
      </p:pic>
      <p:pic>
        <p:nvPicPr>
          <p:cNvPr id="82" name="图像" descr="图像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432550" y="94059"/>
            <a:ext cx="2705100" cy="368301"/>
          </a:xfrm>
          <a:prstGeom prst="rect">
            <a:avLst/>
          </a:prstGeom>
          <a:ln w="12700">
            <a:miter lim="400000"/>
          </a:ln>
        </p:spPr>
      </p:pic>
      <p:sp>
        <p:nvSpPr>
          <p:cNvPr id="83" name="提纲"/>
          <p:cNvSpPr txBox="1"/>
          <p:nvPr/>
        </p:nvSpPr>
        <p:spPr>
          <a:xfrm>
            <a:off x="176529" y="-2461"/>
            <a:ext cx="3480050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zh-CN" altLang="en-US" dirty="0" smtClean="0"/>
              <a:t>下发</a:t>
            </a:r>
            <a:r>
              <a:rPr lang="zh-CN" altLang="en-US" dirty="0" smtClean="0"/>
              <a:t>模版</a:t>
            </a:r>
            <a:r>
              <a:rPr lang="zh-CN" altLang="en-US" dirty="0" smtClean="0"/>
              <a:t>消息</a:t>
            </a:r>
            <a:endParaRPr dirty="0"/>
          </a:p>
        </p:txBody>
      </p:sp>
      <p:sp>
        <p:nvSpPr>
          <p:cNvPr id="2" name="文本框 1"/>
          <p:cNvSpPr txBox="1"/>
          <p:nvPr/>
        </p:nvSpPr>
        <p:spPr>
          <a:xfrm>
            <a:off x="3574473" y="2113808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289465" y="1389413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2472" y="650528"/>
            <a:ext cx="8259056" cy="4492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376726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38</a:t>
            </a:fld>
            <a:endParaRPr/>
          </a:p>
        </p:txBody>
      </p:sp>
      <p:pic>
        <p:nvPicPr>
          <p:cNvPr id="80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14700" y="2241550"/>
            <a:ext cx="2514600" cy="660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1" name="图像" descr="图像"/>
          <p:cNvPicPr>
            <a:picLocks noChangeAspect="1"/>
          </p:cNvPicPr>
          <p:nvPr/>
        </p:nvPicPr>
        <p:blipFill>
          <a:blip r:embed="rId4">
            <a:extLst/>
          </a:blip>
          <a:srcRect l="24695" r="9"/>
          <a:stretch>
            <a:fillRect/>
          </a:stretch>
        </p:blipFill>
        <p:spPr>
          <a:xfrm>
            <a:off x="1177" y="0"/>
            <a:ext cx="9141646" cy="556469"/>
          </a:xfrm>
          <a:prstGeom prst="rect">
            <a:avLst/>
          </a:prstGeom>
          <a:ln w="12700">
            <a:miter lim="400000"/>
          </a:ln>
        </p:spPr>
      </p:pic>
      <p:pic>
        <p:nvPicPr>
          <p:cNvPr id="82" name="图像" descr="图像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432550" y="94059"/>
            <a:ext cx="2705100" cy="368301"/>
          </a:xfrm>
          <a:prstGeom prst="rect">
            <a:avLst/>
          </a:prstGeom>
          <a:ln w="12700">
            <a:miter lim="400000"/>
          </a:ln>
        </p:spPr>
      </p:pic>
      <p:sp>
        <p:nvSpPr>
          <p:cNvPr id="83" name="提纲"/>
          <p:cNvSpPr txBox="1"/>
          <p:nvPr/>
        </p:nvSpPr>
        <p:spPr>
          <a:xfrm>
            <a:off x="176529" y="-2461"/>
            <a:ext cx="4350866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8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zh-CN" altLang="en-US" smtClean="0"/>
              <a:t>客服会话自动下发消息</a:t>
            </a:r>
            <a:endParaRPr dirty="0"/>
          </a:p>
        </p:txBody>
      </p:sp>
      <p:sp>
        <p:nvSpPr>
          <p:cNvPr id="2" name="文本框 1"/>
          <p:cNvSpPr txBox="1"/>
          <p:nvPr/>
        </p:nvSpPr>
        <p:spPr>
          <a:xfrm>
            <a:off x="3574473" y="2113808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289465" y="1389413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2161637"/>
            <a:ext cx="9144000" cy="820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725597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39</a:t>
            </a:fld>
            <a:endParaRPr/>
          </a:p>
        </p:txBody>
      </p:sp>
      <p:pic>
        <p:nvPicPr>
          <p:cNvPr id="80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14700" y="2241550"/>
            <a:ext cx="2514600" cy="660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1" name="图像" descr="图像"/>
          <p:cNvPicPr>
            <a:picLocks noChangeAspect="1"/>
          </p:cNvPicPr>
          <p:nvPr/>
        </p:nvPicPr>
        <p:blipFill>
          <a:blip r:embed="rId4">
            <a:extLst/>
          </a:blip>
          <a:srcRect l="24695" r="9"/>
          <a:stretch>
            <a:fillRect/>
          </a:stretch>
        </p:blipFill>
        <p:spPr>
          <a:xfrm>
            <a:off x="1177" y="0"/>
            <a:ext cx="9141646" cy="556469"/>
          </a:xfrm>
          <a:prstGeom prst="rect">
            <a:avLst/>
          </a:prstGeom>
          <a:ln w="12700">
            <a:miter lim="400000"/>
          </a:ln>
        </p:spPr>
      </p:pic>
      <p:pic>
        <p:nvPicPr>
          <p:cNvPr id="82" name="图像" descr="图像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432550" y="94059"/>
            <a:ext cx="2705100" cy="368301"/>
          </a:xfrm>
          <a:prstGeom prst="rect">
            <a:avLst/>
          </a:prstGeom>
          <a:ln w="12700">
            <a:miter lim="400000"/>
          </a:ln>
        </p:spPr>
      </p:pic>
      <p:sp>
        <p:nvSpPr>
          <p:cNvPr id="83" name="提纲"/>
          <p:cNvSpPr txBox="1"/>
          <p:nvPr/>
        </p:nvSpPr>
        <p:spPr>
          <a:xfrm>
            <a:off x="176529" y="-2461"/>
            <a:ext cx="3480050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zh-CN" altLang="en-US" dirty="0" smtClean="0"/>
              <a:t>分享</a:t>
            </a:r>
            <a:endParaRPr dirty="0"/>
          </a:p>
        </p:txBody>
      </p:sp>
      <p:sp>
        <p:nvSpPr>
          <p:cNvPr id="2" name="文本框 1"/>
          <p:cNvSpPr txBox="1"/>
          <p:nvPr/>
        </p:nvSpPr>
        <p:spPr>
          <a:xfrm>
            <a:off x="3574473" y="2113808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289465" y="1389413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275013"/>
            <a:ext cx="9144000" cy="2593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2502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</a:t>
            </a:fld>
            <a:endParaRPr/>
          </a:p>
        </p:txBody>
      </p:sp>
      <p:pic>
        <p:nvPicPr>
          <p:cNvPr id="80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14700" y="2241550"/>
            <a:ext cx="2514600" cy="660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1" name="图像" descr="图像"/>
          <p:cNvPicPr>
            <a:picLocks noChangeAspect="1"/>
          </p:cNvPicPr>
          <p:nvPr/>
        </p:nvPicPr>
        <p:blipFill>
          <a:blip r:embed="rId4">
            <a:extLst/>
          </a:blip>
          <a:srcRect l="24695" r="9"/>
          <a:stretch>
            <a:fillRect/>
          </a:stretch>
        </p:blipFill>
        <p:spPr>
          <a:xfrm>
            <a:off x="1177" y="0"/>
            <a:ext cx="9141646" cy="556469"/>
          </a:xfrm>
          <a:prstGeom prst="rect">
            <a:avLst/>
          </a:prstGeom>
          <a:ln w="12700">
            <a:miter lim="400000"/>
          </a:ln>
        </p:spPr>
      </p:pic>
      <p:pic>
        <p:nvPicPr>
          <p:cNvPr id="82" name="图像" descr="图像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432550" y="94059"/>
            <a:ext cx="2705100" cy="368301"/>
          </a:xfrm>
          <a:prstGeom prst="rect">
            <a:avLst/>
          </a:prstGeom>
          <a:ln w="12700">
            <a:miter lim="400000"/>
          </a:ln>
        </p:spPr>
      </p:pic>
      <p:sp>
        <p:nvSpPr>
          <p:cNvPr id="83" name="提纲"/>
          <p:cNvSpPr txBox="1"/>
          <p:nvPr/>
        </p:nvSpPr>
        <p:spPr>
          <a:xfrm>
            <a:off x="176529" y="-2461"/>
            <a:ext cx="3480050" cy="9541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zh-CN" altLang="en-US" dirty="0" smtClean="0"/>
              <a:t>开发设置</a:t>
            </a:r>
            <a:endParaRPr lang="zh-CN" altLang="en-US" dirty="0"/>
          </a:p>
          <a:p>
            <a:endParaRPr dirty="0"/>
          </a:p>
        </p:txBody>
      </p:sp>
      <p:sp>
        <p:nvSpPr>
          <p:cNvPr id="2" name="文本框 1"/>
          <p:cNvSpPr txBox="1"/>
          <p:nvPr/>
        </p:nvSpPr>
        <p:spPr>
          <a:xfrm>
            <a:off x="3574473" y="2113808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289465" y="1389413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7148" y="556418"/>
            <a:ext cx="7689703" cy="4587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266904"/>
      </p:ext>
    </p:extLst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40</a:t>
            </a:fld>
            <a:endParaRPr/>
          </a:p>
        </p:txBody>
      </p:sp>
      <p:pic>
        <p:nvPicPr>
          <p:cNvPr id="80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14700" y="2241550"/>
            <a:ext cx="2514600" cy="660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1" name="图像" descr="图像"/>
          <p:cNvPicPr>
            <a:picLocks noChangeAspect="1"/>
          </p:cNvPicPr>
          <p:nvPr/>
        </p:nvPicPr>
        <p:blipFill>
          <a:blip r:embed="rId4">
            <a:extLst/>
          </a:blip>
          <a:srcRect l="24695" r="9"/>
          <a:stretch>
            <a:fillRect/>
          </a:stretch>
        </p:blipFill>
        <p:spPr>
          <a:xfrm>
            <a:off x="1177" y="0"/>
            <a:ext cx="9141646" cy="556469"/>
          </a:xfrm>
          <a:prstGeom prst="rect">
            <a:avLst/>
          </a:prstGeom>
          <a:ln w="12700">
            <a:miter lim="400000"/>
          </a:ln>
        </p:spPr>
      </p:pic>
      <p:pic>
        <p:nvPicPr>
          <p:cNvPr id="82" name="图像" descr="图像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432550" y="94059"/>
            <a:ext cx="2705100" cy="368301"/>
          </a:xfrm>
          <a:prstGeom prst="rect">
            <a:avLst/>
          </a:prstGeom>
          <a:ln w="12700">
            <a:miter lim="400000"/>
          </a:ln>
        </p:spPr>
      </p:pic>
      <p:sp>
        <p:nvSpPr>
          <p:cNvPr id="83" name="提纲"/>
          <p:cNvSpPr txBox="1"/>
          <p:nvPr/>
        </p:nvSpPr>
        <p:spPr>
          <a:xfrm>
            <a:off x="176529" y="-2461"/>
            <a:ext cx="3480050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zh-CN" altLang="en-US" dirty="0" smtClean="0"/>
              <a:t>按钮分享</a:t>
            </a:r>
            <a:endParaRPr dirty="0"/>
          </a:p>
        </p:txBody>
      </p:sp>
      <p:sp>
        <p:nvSpPr>
          <p:cNvPr id="2" name="文本框 1"/>
          <p:cNvSpPr txBox="1"/>
          <p:nvPr/>
        </p:nvSpPr>
        <p:spPr>
          <a:xfrm>
            <a:off x="3574473" y="2113808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289465" y="1389413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351744"/>
            <a:ext cx="9144000" cy="2440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87514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41</a:t>
            </a:fld>
            <a:endParaRPr/>
          </a:p>
        </p:txBody>
      </p:sp>
      <p:pic>
        <p:nvPicPr>
          <p:cNvPr id="80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14700" y="2241550"/>
            <a:ext cx="2514600" cy="660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1" name="图像" descr="图像"/>
          <p:cNvPicPr>
            <a:picLocks noChangeAspect="1"/>
          </p:cNvPicPr>
          <p:nvPr/>
        </p:nvPicPr>
        <p:blipFill>
          <a:blip r:embed="rId4">
            <a:extLst/>
          </a:blip>
          <a:srcRect l="24695" r="9"/>
          <a:stretch>
            <a:fillRect/>
          </a:stretch>
        </p:blipFill>
        <p:spPr>
          <a:xfrm>
            <a:off x="1177" y="0"/>
            <a:ext cx="9141646" cy="556469"/>
          </a:xfrm>
          <a:prstGeom prst="rect">
            <a:avLst/>
          </a:prstGeom>
          <a:ln w="12700">
            <a:miter lim="400000"/>
          </a:ln>
        </p:spPr>
      </p:pic>
      <p:pic>
        <p:nvPicPr>
          <p:cNvPr id="82" name="图像" descr="图像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432550" y="94059"/>
            <a:ext cx="2705100" cy="368301"/>
          </a:xfrm>
          <a:prstGeom prst="rect">
            <a:avLst/>
          </a:prstGeom>
          <a:ln w="12700">
            <a:miter lim="400000"/>
          </a:ln>
        </p:spPr>
      </p:pic>
      <p:sp>
        <p:nvSpPr>
          <p:cNvPr id="83" name="提纲"/>
          <p:cNvSpPr txBox="1"/>
          <p:nvPr/>
        </p:nvSpPr>
        <p:spPr>
          <a:xfrm>
            <a:off x="176528" y="-2461"/>
            <a:ext cx="4116691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8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zh-CN" altLang="en-US" dirty="0" smtClean="0"/>
              <a:t>区分群分享还是个人分享</a:t>
            </a:r>
            <a:endParaRPr dirty="0"/>
          </a:p>
        </p:txBody>
      </p:sp>
      <p:sp>
        <p:nvSpPr>
          <p:cNvPr id="2" name="文本框 1"/>
          <p:cNvSpPr txBox="1"/>
          <p:nvPr/>
        </p:nvSpPr>
        <p:spPr>
          <a:xfrm>
            <a:off x="3574473" y="2113808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289465" y="1389413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46771" y="1185691"/>
            <a:ext cx="92396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endParaRPr lang="en-US" altLang="zh-CN" dirty="0"/>
          </a:p>
          <a:p>
            <a:endParaRPr lang="en-US" altLang="zh-CN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0765" y="590102"/>
            <a:ext cx="6146490" cy="9525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30765" y="1576235"/>
            <a:ext cx="6146490" cy="3567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20446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42</a:t>
            </a:fld>
            <a:endParaRPr/>
          </a:p>
        </p:txBody>
      </p:sp>
      <p:pic>
        <p:nvPicPr>
          <p:cNvPr id="80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14700" y="2241550"/>
            <a:ext cx="2514600" cy="660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1" name="图像" descr="图像"/>
          <p:cNvPicPr>
            <a:picLocks noChangeAspect="1"/>
          </p:cNvPicPr>
          <p:nvPr/>
        </p:nvPicPr>
        <p:blipFill>
          <a:blip r:embed="rId4">
            <a:extLst/>
          </a:blip>
          <a:srcRect l="24695" r="9"/>
          <a:stretch>
            <a:fillRect/>
          </a:stretch>
        </p:blipFill>
        <p:spPr>
          <a:xfrm>
            <a:off x="1177" y="0"/>
            <a:ext cx="9141646" cy="556469"/>
          </a:xfrm>
          <a:prstGeom prst="rect">
            <a:avLst/>
          </a:prstGeom>
          <a:ln w="12700">
            <a:miter lim="400000"/>
          </a:ln>
        </p:spPr>
      </p:pic>
      <p:pic>
        <p:nvPicPr>
          <p:cNvPr id="82" name="图像" descr="图像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432550" y="94059"/>
            <a:ext cx="2705100" cy="368301"/>
          </a:xfrm>
          <a:prstGeom prst="rect">
            <a:avLst/>
          </a:prstGeom>
          <a:ln w="12700">
            <a:miter lim="400000"/>
          </a:ln>
        </p:spPr>
      </p:pic>
      <p:sp>
        <p:nvSpPr>
          <p:cNvPr id="83" name="提纲"/>
          <p:cNvSpPr txBox="1"/>
          <p:nvPr/>
        </p:nvSpPr>
        <p:spPr>
          <a:xfrm>
            <a:off x="176528" y="-2461"/>
            <a:ext cx="4116691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8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zh-CN" altLang="en-US" dirty="0" smtClean="0"/>
              <a:t>分享群</a:t>
            </a:r>
            <a:r>
              <a:rPr lang="zh-CN" altLang="en-US" dirty="0" smtClean="0"/>
              <a:t>排行</a:t>
            </a:r>
            <a:endParaRPr dirty="0"/>
          </a:p>
        </p:txBody>
      </p:sp>
      <p:sp>
        <p:nvSpPr>
          <p:cNvPr id="2" name="文本框 1"/>
          <p:cNvSpPr txBox="1"/>
          <p:nvPr/>
        </p:nvSpPr>
        <p:spPr>
          <a:xfrm>
            <a:off x="3574473" y="2113808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289465" y="1389413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46771" y="1185691"/>
            <a:ext cx="92396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endParaRPr lang="en-US" altLang="zh-CN" dirty="0"/>
          </a:p>
          <a:p>
            <a:endParaRPr lang="en-US" altLang="zh-CN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7" y="650528"/>
            <a:ext cx="9136473" cy="3327922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77" y="4074160"/>
            <a:ext cx="9144000" cy="1060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27650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43</a:t>
            </a:fld>
            <a:endParaRPr/>
          </a:p>
        </p:txBody>
      </p:sp>
      <p:pic>
        <p:nvPicPr>
          <p:cNvPr id="80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14700" y="2241550"/>
            <a:ext cx="2514600" cy="660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1" name="图像" descr="图像"/>
          <p:cNvPicPr>
            <a:picLocks noChangeAspect="1"/>
          </p:cNvPicPr>
          <p:nvPr/>
        </p:nvPicPr>
        <p:blipFill>
          <a:blip r:embed="rId4">
            <a:extLst/>
          </a:blip>
          <a:srcRect l="24695" r="9"/>
          <a:stretch>
            <a:fillRect/>
          </a:stretch>
        </p:blipFill>
        <p:spPr>
          <a:xfrm>
            <a:off x="1177" y="0"/>
            <a:ext cx="9141646" cy="556469"/>
          </a:xfrm>
          <a:prstGeom prst="rect">
            <a:avLst/>
          </a:prstGeom>
          <a:ln w="12700">
            <a:miter lim="400000"/>
          </a:ln>
        </p:spPr>
      </p:pic>
      <p:pic>
        <p:nvPicPr>
          <p:cNvPr id="82" name="图像" descr="图像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432550" y="94059"/>
            <a:ext cx="2705100" cy="368301"/>
          </a:xfrm>
          <a:prstGeom prst="rect">
            <a:avLst/>
          </a:prstGeom>
          <a:ln w="12700">
            <a:miter lim="400000"/>
          </a:ln>
        </p:spPr>
      </p:pic>
      <p:sp>
        <p:nvSpPr>
          <p:cNvPr id="83" name="提纲"/>
          <p:cNvSpPr txBox="1"/>
          <p:nvPr/>
        </p:nvSpPr>
        <p:spPr>
          <a:xfrm>
            <a:off x="176529" y="-2461"/>
            <a:ext cx="3480050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zh-CN" altLang="en-US" dirty="0" smtClean="0"/>
              <a:t>支付</a:t>
            </a:r>
            <a:endParaRPr dirty="0"/>
          </a:p>
        </p:txBody>
      </p:sp>
      <p:sp>
        <p:nvSpPr>
          <p:cNvPr id="2" name="文本框 1"/>
          <p:cNvSpPr txBox="1"/>
          <p:nvPr/>
        </p:nvSpPr>
        <p:spPr>
          <a:xfrm>
            <a:off x="3574473" y="2113808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289465" y="1389413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21111" y="614818"/>
            <a:ext cx="5901778" cy="4528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2511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44</a:t>
            </a:fld>
            <a:endParaRPr/>
          </a:p>
        </p:txBody>
      </p:sp>
      <p:pic>
        <p:nvPicPr>
          <p:cNvPr id="80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14700" y="2241550"/>
            <a:ext cx="2514600" cy="660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1" name="图像" descr="图像"/>
          <p:cNvPicPr>
            <a:picLocks noChangeAspect="1"/>
          </p:cNvPicPr>
          <p:nvPr/>
        </p:nvPicPr>
        <p:blipFill>
          <a:blip r:embed="rId4">
            <a:extLst/>
          </a:blip>
          <a:srcRect l="24695" r="9"/>
          <a:stretch>
            <a:fillRect/>
          </a:stretch>
        </p:blipFill>
        <p:spPr>
          <a:xfrm>
            <a:off x="1177" y="0"/>
            <a:ext cx="9141646" cy="556469"/>
          </a:xfrm>
          <a:prstGeom prst="rect">
            <a:avLst/>
          </a:prstGeom>
          <a:ln w="12700">
            <a:miter lim="400000"/>
          </a:ln>
        </p:spPr>
      </p:pic>
      <p:pic>
        <p:nvPicPr>
          <p:cNvPr id="82" name="图像" descr="图像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432550" y="94059"/>
            <a:ext cx="2705100" cy="368301"/>
          </a:xfrm>
          <a:prstGeom prst="rect">
            <a:avLst/>
          </a:prstGeom>
          <a:ln w="12700">
            <a:miter lim="400000"/>
          </a:ln>
        </p:spPr>
      </p:pic>
      <p:sp>
        <p:nvSpPr>
          <p:cNvPr id="83" name="提纲"/>
          <p:cNvSpPr txBox="1"/>
          <p:nvPr/>
        </p:nvSpPr>
        <p:spPr>
          <a:xfrm>
            <a:off x="176529" y="-2461"/>
            <a:ext cx="4585042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8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en-US" dirty="0" smtClean="0"/>
              <a:t>Canvas</a:t>
            </a:r>
            <a:r>
              <a:rPr lang="zh-CN" altLang="en-US" dirty="0" smtClean="0"/>
              <a:t>导出图片保存到相册</a:t>
            </a:r>
            <a:endParaRPr dirty="0"/>
          </a:p>
        </p:txBody>
      </p:sp>
      <p:sp>
        <p:nvSpPr>
          <p:cNvPr id="2" name="文本框 1"/>
          <p:cNvSpPr txBox="1"/>
          <p:nvPr/>
        </p:nvSpPr>
        <p:spPr>
          <a:xfrm>
            <a:off x="3574473" y="2113808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289465" y="1389413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6529" y="650528"/>
            <a:ext cx="4585042" cy="411903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62293" y="650528"/>
            <a:ext cx="4227873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50053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45</a:t>
            </a:fld>
            <a:endParaRPr/>
          </a:p>
        </p:txBody>
      </p:sp>
      <p:pic>
        <p:nvPicPr>
          <p:cNvPr id="80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14700" y="2241550"/>
            <a:ext cx="2514600" cy="660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1" name="图像" descr="图像"/>
          <p:cNvPicPr>
            <a:picLocks noChangeAspect="1"/>
          </p:cNvPicPr>
          <p:nvPr/>
        </p:nvPicPr>
        <p:blipFill>
          <a:blip r:embed="rId4">
            <a:extLst/>
          </a:blip>
          <a:srcRect l="24695" r="9"/>
          <a:stretch>
            <a:fillRect/>
          </a:stretch>
        </p:blipFill>
        <p:spPr>
          <a:xfrm>
            <a:off x="1177" y="0"/>
            <a:ext cx="9141646" cy="556469"/>
          </a:xfrm>
          <a:prstGeom prst="rect">
            <a:avLst/>
          </a:prstGeom>
          <a:ln w="12700">
            <a:miter lim="400000"/>
          </a:ln>
        </p:spPr>
      </p:pic>
      <p:pic>
        <p:nvPicPr>
          <p:cNvPr id="82" name="图像" descr="图像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432550" y="94059"/>
            <a:ext cx="2705100" cy="368301"/>
          </a:xfrm>
          <a:prstGeom prst="rect">
            <a:avLst/>
          </a:prstGeom>
          <a:ln w="12700">
            <a:miter lim="400000"/>
          </a:ln>
        </p:spPr>
      </p:pic>
      <p:sp>
        <p:nvSpPr>
          <p:cNvPr id="83" name="提纲"/>
          <p:cNvSpPr txBox="1"/>
          <p:nvPr/>
        </p:nvSpPr>
        <p:spPr>
          <a:xfrm>
            <a:off x="176529" y="-2461"/>
            <a:ext cx="3480050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zh-CN" altLang="en-US" dirty="0" smtClean="0"/>
              <a:t>小程序数据分析</a:t>
            </a:r>
            <a:endParaRPr dirty="0"/>
          </a:p>
        </p:txBody>
      </p:sp>
      <p:sp>
        <p:nvSpPr>
          <p:cNvPr id="2" name="文本框 1"/>
          <p:cNvSpPr txBox="1"/>
          <p:nvPr/>
        </p:nvSpPr>
        <p:spPr>
          <a:xfrm>
            <a:off x="3574473" y="2113808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289465" y="1389413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68712" y="1137424"/>
            <a:ext cx="2862320" cy="923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小程序后台</a:t>
            </a:r>
            <a:r>
              <a:rPr lang="zh-CN" altLang="en-US" dirty="0" smtClean="0"/>
              <a:t>数据分析</a:t>
            </a:r>
            <a:endParaRPr lang="en-US" altLang="zh-CN" dirty="0" smtClean="0"/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小程序数据助手（小程序）</a:t>
            </a:r>
            <a:endParaRPr kumimoji="0" lang="en-US" altLang="zh-CN" sz="18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dirty="0" smtClean="0"/>
              <a:t>自定义数据上报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7033183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46</a:t>
            </a:fld>
            <a:endParaRPr/>
          </a:p>
        </p:txBody>
      </p:sp>
      <p:pic>
        <p:nvPicPr>
          <p:cNvPr id="80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14700" y="2241550"/>
            <a:ext cx="2514600" cy="660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1" name="图像" descr="图像"/>
          <p:cNvPicPr>
            <a:picLocks noChangeAspect="1"/>
          </p:cNvPicPr>
          <p:nvPr/>
        </p:nvPicPr>
        <p:blipFill>
          <a:blip r:embed="rId4">
            <a:extLst/>
          </a:blip>
          <a:srcRect l="24695" r="9"/>
          <a:stretch>
            <a:fillRect/>
          </a:stretch>
        </p:blipFill>
        <p:spPr>
          <a:xfrm>
            <a:off x="1177" y="0"/>
            <a:ext cx="9141646" cy="556469"/>
          </a:xfrm>
          <a:prstGeom prst="rect">
            <a:avLst/>
          </a:prstGeom>
          <a:ln w="12700">
            <a:miter lim="400000"/>
          </a:ln>
        </p:spPr>
      </p:pic>
      <p:pic>
        <p:nvPicPr>
          <p:cNvPr id="82" name="图像" descr="图像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432550" y="94059"/>
            <a:ext cx="2705100" cy="368301"/>
          </a:xfrm>
          <a:prstGeom prst="rect">
            <a:avLst/>
          </a:prstGeom>
          <a:ln w="12700">
            <a:miter lim="400000"/>
          </a:ln>
        </p:spPr>
      </p:pic>
      <p:sp>
        <p:nvSpPr>
          <p:cNvPr id="83" name="提纲"/>
          <p:cNvSpPr txBox="1"/>
          <p:nvPr/>
        </p:nvSpPr>
        <p:spPr>
          <a:xfrm>
            <a:off x="176529" y="-2461"/>
            <a:ext cx="3480050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zh-CN" altLang="en-US" dirty="0" smtClean="0"/>
              <a:t>小程序后台数据分析</a:t>
            </a:r>
            <a:endParaRPr dirty="0"/>
          </a:p>
        </p:txBody>
      </p:sp>
      <p:sp>
        <p:nvSpPr>
          <p:cNvPr id="2" name="文本框 1"/>
          <p:cNvSpPr txBox="1"/>
          <p:nvPr/>
        </p:nvSpPr>
        <p:spPr>
          <a:xfrm>
            <a:off x="3574473" y="2113808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289465" y="1389413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4731" y="650528"/>
            <a:ext cx="8114537" cy="4492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13036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47</a:t>
            </a:fld>
            <a:endParaRPr/>
          </a:p>
        </p:txBody>
      </p:sp>
      <p:pic>
        <p:nvPicPr>
          <p:cNvPr id="80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14700" y="2241550"/>
            <a:ext cx="2514600" cy="660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1" name="图像" descr="图像"/>
          <p:cNvPicPr>
            <a:picLocks noChangeAspect="1"/>
          </p:cNvPicPr>
          <p:nvPr/>
        </p:nvPicPr>
        <p:blipFill>
          <a:blip r:embed="rId4">
            <a:extLst/>
          </a:blip>
          <a:srcRect l="24695" r="9"/>
          <a:stretch>
            <a:fillRect/>
          </a:stretch>
        </p:blipFill>
        <p:spPr>
          <a:xfrm>
            <a:off x="1177" y="0"/>
            <a:ext cx="9141646" cy="556469"/>
          </a:xfrm>
          <a:prstGeom prst="rect">
            <a:avLst/>
          </a:prstGeom>
          <a:ln w="12700">
            <a:miter lim="400000"/>
          </a:ln>
        </p:spPr>
      </p:pic>
      <p:pic>
        <p:nvPicPr>
          <p:cNvPr id="82" name="图像" descr="图像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432550" y="94059"/>
            <a:ext cx="2705100" cy="368301"/>
          </a:xfrm>
          <a:prstGeom prst="rect">
            <a:avLst/>
          </a:prstGeom>
          <a:ln w="12700">
            <a:miter lim="400000"/>
          </a:ln>
        </p:spPr>
      </p:pic>
      <p:sp>
        <p:nvSpPr>
          <p:cNvPr id="83" name="提纲"/>
          <p:cNvSpPr txBox="1"/>
          <p:nvPr/>
        </p:nvSpPr>
        <p:spPr>
          <a:xfrm>
            <a:off x="176529" y="-2461"/>
            <a:ext cx="3480050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zh-CN" altLang="en-US" dirty="0" smtClean="0"/>
              <a:t>小程序数据助手</a:t>
            </a:r>
            <a:endParaRPr dirty="0"/>
          </a:p>
        </p:txBody>
      </p:sp>
      <p:sp>
        <p:nvSpPr>
          <p:cNvPr id="2" name="文本框 1"/>
          <p:cNvSpPr txBox="1"/>
          <p:nvPr/>
        </p:nvSpPr>
        <p:spPr>
          <a:xfrm>
            <a:off x="3574473" y="2113808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289465" y="1389413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25390" y="0"/>
            <a:ext cx="289321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70894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48</a:t>
            </a:fld>
            <a:endParaRPr/>
          </a:p>
        </p:txBody>
      </p:sp>
      <p:pic>
        <p:nvPicPr>
          <p:cNvPr id="80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14700" y="2241550"/>
            <a:ext cx="2514600" cy="660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1" name="图像" descr="图像"/>
          <p:cNvPicPr>
            <a:picLocks noChangeAspect="1"/>
          </p:cNvPicPr>
          <p:nvPr/>
        </p:nvPicPr>
        <p:blipFill>
          <a:blip r:embed="rId4">
            <a:extLst/>
          </a:blip>
          <a:srcRect l="24695" r="9"/>
          <a:stretch>
            <a:fillRect/>
          </a:stretch>
        </p:blipFill>
        <p:spPr>
          <a:xfrm>
            <a:off x="1177" y="0"/>
            <a:ext cx="9141646" cy="556469"/>
          </a:xfrm>
          <a:prstGeom prst="rect">
            <a:avLst/>
          </a:prstGeom>
          <a:ln w="12700">
            <a:miter lim="400000"/>
          </a:ln>
        </p:spPr>
      </p:pic>
      <p:pic>
        <p:nvPicPr>
          <p:cNvPr id="82" name="图像" descr="图像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432550" y="94059"/>
            <a:ext cx="2705100" cy="368301"/>
          </a:xfrm>
          <a:prstGeom prst="rect">
            <a:avLst/>
          </a:prstGeom>
          <a:ln w="12700">
            <a:miter lim="400000"/>
          </a:ln>
        </p:spPr>
      </p:pic>
      <p:sp>
        <p:nvSpPr>
          <p:cNvPr id="83" name="提纲"/>
          <p:cNvSpPr txBox="1"/>
          <p:nvPr/>
        </p:nvSpPr>
        <p:spPr>
          <a:xfrm>
            <a:off x="176529" y="-2461"/>
            <a:ext cx="3480050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zh-CN" altLang="en-US" dirty="0" smtClean="0"/>
              <a:t>自定义数据分析</a:t>
            </a:r>
            <a:endParaRPr dirty="0"/>
          </a:p>
        </p:txBody>
      </p:sp>
      <p:sp>
        <p:nvSpPr>
          <p:cNvPr id="2" name="文本框 1"/>
          <p:cNvSpPr txBox="1"/>
          <p:nvPr/>
        </p:nvSpPr>
        <p:spPr>
          <a:xfrm>
            <a:off x="3574473" y="2113808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289465" y="1389413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2352" y="614818"/>
            <a:ext cx="6399296" cy="4528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24395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49</a:t>
            </a:fld>
            <a:endParaRPr/>
          </a:p>
        </p:txBody>
      </p:sp>
      <p:pic>
        <p:nvPicPr>
          <p:cNvPr id="80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14700" y="2241550"/>
            <a:ext cx="2514600" cy="660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1" name="图像" descr="图像"/>
          <p:cNvPicPr>
            <a:picLocks noChangeAspect="1"/>
          </p:cNvPicPr>
          <p:nvPr/>
        </p:nvPicPr>
        <p:blipFill>
          <a:blip r:embed="rId4">
            <a:extLst/>
          </a:blip>
          <a:srcRect l="24695" r="9"/>
          <a:stretch>
            <a:fillRect/>
          </a:stretch>
        </p:blipFill>
        <p:spPr>
          <a:xfrm>
            <a:off x="1177" y="0"/>
            <a:ext cx="9141646" cy="556469"/>
          </a:xfrm>
          <a:prstGeom prst="rect">
            <a:avLst/>
          </a:prstGeom>
          <a:ln w="12700">
            <a:miter lim="400000"/>
          </a:ln>
        </p:spPr>
      </p:pic>
      <p:pic>
        <p:nvPicPr>
          <p:cNvPr id="82" name="图像" descr="图像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432550" y="94059"/>
            <a:ext cx="2705100" cy="368301"/>
          </a:xfrm>
          <a:prstGeom prst="rect">
            <a:avLst/>
          </a:prstGeom>
          <a:ln w="12700">
            <a:miter lim="400000"/>
          </a:ln>
        </p:spPr>
      </p:pic>
      <p:sp>
        <p:nvSpPr>
          <p:cNvPr id="83" name="提纲"/>
          <p:cNvSpPr txBox="1"/>
          <p:nvPr/>
        </p:nvSpPr>
        <p:spPr>
          <a:xfrm>
            <a:off x="176528" y="-2461"/>
            <a:ext cx="4651950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8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zh-CN" altLang="en-US" dirty="0" smtClean="0"/>
              <a:t>自定义数据分析</a:t>
            </a:r>
            <a:r>
              <a:rPr lang="en-US" altLang="zh-CN" dirty="0" smtClean="0"/>
              <a:t>(</a:t>
            </a:r>
            <a:r>
              <a:rPr lang="zh-CN" altLang="en-US" dirty="0" smtClean="0"/>
              <a:t>配置上报</a:t>
            </a:r>
            <a:r>
              <a:rPr lang="en-US" altLang="zh-CN" dirty="0" smtClean="0"/>
              <a:t>)</a:t>
            </a:r>
            <a:endParaRPr dirty="0"/>
          </a:p>
        </p:txBody>
      </p:sp>
      <p:sp>
        <p:nvSpPr>
          <p:cNvPr id="2" name="文本框 1"/>
          <p:cNvSpPr txBox="1"/>
          <p:nvPr/>
        </p:nvSpPr>
        <p:spPr>
          <a:xfrm>
            <a:off x="3574473" y="2113808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289465" y="1389413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886718"/>
            <a:ext cx="9144000" cy="3370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86715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</a:t>
            </a:fld>
            <a:endParaRPr/>
          </a:p>
        </p:txBody>
      </p:sp>
      <p:pic>
        <p:nvPicPr>
          <p:cNvPr id="80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14700" y="2241550"/>
            <a:ext cx="2514600" cy="660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1" name="图像" descr="图像"/>
          <p:cNvPicPr>
            <a:picLocks noChangeAspect="1"/>
          </p:cNvPicPr>
          <p:nvPr/>
        </p:nvPicPr>
        <p:blipFill>
          <a:blip r:embed="rId4">
            <a:extLst/>
          </a:blip>
          <a:srcRect l="24695" r="9"/>
          <a:stretch>
            <a:fillRect/>
          </a:stretch>
        </p:blipFill>
        <p:spPr>
          <a:xfrm>
            <a:off x="1177" y="0"/>
            <a:ext cx="9141646" cy="556469"/>
          </a:xfrm>
          <a:prstGeom prst="rect">
            <a:avLst/>
          </a:prstGeom>
          <a:ln w="12700">
            <a:miter lim="400000"/>
          </a:ln>
        </p:spPr>
      </p:pic>
      <p:pic>
        <p:nvPicPr>
          <p:cNvPr id="82" name="图像" descr="图像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432550" y="94059"/>
            <a:ext cx="2705100" cy="368301"/>
          </a:xfrm>
          <a:prstGeom prst="rect">
            <a:avLst/>
          </a:prstGeom>
          <a:ln w="12700">
            <a:miter lim="400000"/>
          </a:ln>
        </p:spPr>
      </p:pic>
      <p:sp>
        <p:nvSpPr>
          <p:cNvPr id="83" name="提纲"/>
          <p:cNvSpPr txBox="1"/>
          <p:nvPr/>
        </p:nvSpPr>
        <p:spPr>
          <a:xfrm>
            <a:off x="176529" y="-2461"/>
            <a:ext cx="3480050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zh-CN" altLang="en-US" dirty="0" smtClean="0"/>
              <a:t>小程序</a:t>
            </a:r>
            <a:r>
              <a:rPr lang="zh-CN" altLang="en-US" dirty="0" smtClean="0"/>
              <a:t>框架</a:t>
            </a:r>
            <a:endParaRPr dirty="0"/>
          </a:p>
        </p:txBody>
      </p:sp>
      <p:sp>
        <p:nvSpPr>
          <p:cNvPr id="2" name="文本框 1"/>
          <p:cNvSpPr txBox="1"/>
          <p:nvPr/>
        </p:nvSpPr>
        <p:spPr>
          <a:xfrm>
            <a:off x="3574473" y="2113808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289465" y="1389413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57561" y="1416205"/>
            <a:ext cx="7672039" cy="147732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dirty="0" smtClean="0"/>
              <a:t>底层原理架构</a:t>
            </a:r>
            <a:endParaRPr kumimoji="0" lang="en-US" altLang="zh-CN" sz="18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目录</a:t>
            </a:r>
            <a:r>
              <a:rPr kumimoji="0" lang="zh-CN" alt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结构</a:t>
            </a:r>
            <a:endParaRPr kumimoji="0" lang="en-US" altLang="zh-CN" sz="18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dirty="0" smtClean="0"/>
              <a:t>配置 （</a:t>
            </a:r>
            <a:r>
              <a:rPr lang="en-US" altLang="zh-CN" dirty="0" err="1" smtClean="0"/>
              <a:t>app.json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r>
              <a:rPr kumimoji="0" lang="zh-CN" alt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逻辑层</a:t>
            </a:r>
            <a:r>
              <a:rPr kumimoji="0" lang="en-US" altLang="zh-CN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-</a:t>
            </a:r>
            <a:r>
              <a:rPr kumimoji="0" lang="en-US" altLang="zh-CN" sz="18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js</a:t>
            </a:r>
            <a:r>
              <a:rPr kumimoji="0" lang="zh-CN" alt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zh-CN" altLang="en-US" dirty="0"/>
              <a:t>（路由、模块化、注册</a:t>
            </a:r>
            <a:r>
              <a:rPr lang="zh-CN" altLang="en-US" dirty="0" smtClean="0"/>
              <a:t>程序</a:t>
            </a:r>
            <a:r>
              <a:rPr lang="en-US" altLang="zh-CN" dirty="0" smtClean="0"/>
              <a:t>APP/</a:t>
            </a:r>
            <a:r>
              <a:rPr lang="zh-CN" altLang="en-US" dirty="0" smtClean="0"/>
              <a:t>页面</a:t>
            </a:r>
            <a:r>
              <a:rPr lang="en-US" altLang="zh-CN" dirty="0" smtClean="0"/>
              <a:t>Page</a:t>
            </a:r>
            <a:r>
              <a:rPr lang="zh-CN" altLang="en-US" dirty="0" smtClean="0"/>
              <a:t>、</a:t>
            </a:r>
            <a:r>
              <a:rPr lang="zh-CN" altLang="en-US" dirty="0" smtClean="0"/>
              <a:t>事件</a:t>
            </a:r>
            <a:r>
              <a:rPr lang="zh-CN" altLang="en-US" dirty="0"/>
              <a:t>）</a:t>
            </a:r>
            <a:endParaRPr kumimoji="0" lang="en-US" altLang="zh-CN" sz="18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dirty="0" smtClean="0"/>
              <a:t>视图层 （</a:t>
            </a:r>
            <a:r>
              <a:rPr lang="en-US" altLang="zh-CN" dirty="0" err="1" smtClean="0"/>
              <a:t>wxml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wxs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wxss</a:t>
            </a:r>
            <a:r>
              <a:rPr lang="en-US" altLang="zh-CN" dirty="0" smtClean="0"/>
              <a:t> </a:t>
            </a:r>
            <a:r>
              <a:rPr lang="zh-CN" altLang="en-US" dirty="0" smtClean="0"/>
              <a:t>）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95558568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50</a:t>
            </a:fld>
            <a:endParaRPr/>
          </a:p>
        </p:txBody>
      </p:sp>
      <p:pic>
        <p:nvPicPr>
          <p:cNvPr id="80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14700" y="2241550"/>
            <a:ext cx="2514600" cy="660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1" name="图像" descr="图像"/>
          <p:cNvPicPr>
            <a:picLocks noChangeAspect="1"/>
          </p:cNvPicPr>
          <p:nvPr/>
        </p:nvPicPr>
        <p:blipFill>
          <a:blip r:embed="rId4">
            <a:extLst/>
          </a:blip>
          <a:srcRect l="24695" r="9"/>
          <a:stretch>
            <a:fillRect/>
          </a:stretch>
        </p:blipFill>
        <p:spPr>
          <a:xfrm>
            <a:off x="1177" y="0"/>
            <a:ext cx="9141646" cy="556469"/>
          </a:xfrm>
          <a:prstGeom prst="rect">
            <a:avLst/>
          </a:prstGeom>
          <a:ln w="12700">
            <a:miter lim="400000"/>
          </a:ln>
        </p:spPr>
      </p:pic>
      <p:pic>
        <p:nvPicPr>
          <p:cNvPr id="82" name="图像" descr="图像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432550" y="94059"/>
            <a:ext cx="2705100" cy="368301"/>
          </a:xfrm>
          <a:prstGeom prst="rect">
            <a:avLst/>
          </a:prstGeom>
          <a:ln w="12700">
            <a:miter lim="400000"/>
          </a:ln>
        </p:spPr>
      </p:pic>
      <p:sp>
        <p:nvSpPr>
          <p:cNvPr id="83" name="提纲"/>
          <p:cNvSpPr txBox="1"/>
          <p:nvPr/>
        </p:nvSpPr>
        <p:spPr>
          <a:xfrm>
            <a:off x="176528" y="-2461"/>
            <a:ext cx="4651950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8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zh-CN" altLang="en-US" dirty="0" smtClean="0"/>
              <a:t>自定义数据分析</a:t>
            </a:r>
            <a:r>
              <a:rPr lang="en-US" altLang="zh-CN" dirty="0" smtClean="0"/>
              <a:t>(</a:t>
            </a:r>
            <a:r>
              <a:rPr lang="en-US" altLang="zh-CN" dirty="0" smtClean="0"/>
              <a:t>API</a:t>
            </a:r>
            <a:r>
              <a:rPr lang="zh-CN" altLang="en-US" dirty="0" smtClean="0"/>
              <a:t>上报</a:t>
            </a:r>
            <a:r>
              <a:rPr lang="en-US" altLang="zh-CN" dirty="0" smtClean="0"/>
              <a:t>)</a:t>
            </a:r>
            <a:endParaRPr dirty="0"/>
          </a:p>
        </p:txBody>
      </p:sp>
      <p:sp>
        <p:nvSpPr>
          <p:cNvPr id="2" name="文本框 1"/>
          <p:cNvSpPr txBox="1"/>
          <p:nvPr/>
        </p:nvSpPr>
        <p:spPr>
          <a:xfrm>
            <a:off x="3574473" y="2113808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289465" y="1389413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747132"/>
            <a:ext cx="9144000" cy="4333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41278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51</a:t>
            </a:fld>
            <a:endParaRPr/>
          </a:p>
        </p:txBody>
      </p:sp>
      <p:pic>
        <p:nvPicPr>
          <p:cNvPr id="80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14700" y="2241550"/>
            <a:ext cx="2514600" cy="660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1" name="图像" descr="图像"/>
          <p:cNvPicPr>
            <a:picLocks noChangeAspect="1"/>
          </p:cNvPicPr>
          <p:nvPr/>
        </p:nvPicPr>
        <p:blipFill>
          <a:blip r:embed="rId4">
            <a:extLst/>
          </a:blip>
          <a:srcRect l="24695" r="9"/>
          <a:stretch>
            <a:fillRect/>
          </a:stretch>
        </p:blipFill>
        <p:spPr>
          <a:xfrm>
            <a:off x="1177" y="0"/>
            <a:ext cx="9141646" cy="556469"/>
          </a:xfrm>
          <a:prstGeom prst="rect">
            <a:avLst/>
          </a:prstGeom>
          <a:ln w="12700">
            <a:miter lim="400000"/>
          </a:ln>
        </p:spPr>
      </p:pic>
      <p:pic>
        <p:nvPicPr>
          <p:cNvPr id="82" name="图像" descr="图像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432550" y="94059"/>
            <a:ext cx="2705100" cy="368301"/>
          </a:xfrm>
          <a:prstGeom prst="rect">
            <a:avLst/>
          </a:prstGeom>
          <a:ln w="12700">
            <a:miter lim="400000"/>
          </a:ln>
        </p:spPr>
      </p:pic>
      <p:sp>
        <p:nvSpPr>
          <p:cNvPr id="83" name="提纲"/>
          <p:cNvSpPr txBox="1"/>
          <p:nvPr/>
        </p:nvSpPr>
        <p:spPr>
          <a:xfrm>
            <a:off x="176529" y="-2461"/>
            <a:ext cx="3480050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zh-CN" altLang="en-US" dirty="0" smtClean="0"/>
              <a:t>自定义数据分析</a:t>
            </a:r>
            <a:endParaRPr dirty="0"/>
          </a:p>
        </p:txBody>
      </p:sp>
      <p:sp>
        <p:nvSpPr>
          <p:cNvPr id="2" name="文本框 1"/>
          <p:cNvSpPr txBox="1"/>
          <p:nvPr/>
        </p:nvSpPr>
        <p:spPr>
          <a:xfrm>
            <a:off x="3574473" y="2113808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289465" y="1389413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1326" y="614818"/>
            <a:ext cx="7921348" cy="4528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29995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52</a:t>
            </a:fld>
            <a:endParaRPr/>
          </a:p>
        </p:txBody>
      </p:sp>
      <p:pic>
        <p:nvPicPr>
          <p:cNvPr id="80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14700" y="2241550"/>
            <a:ext cx="2514600" cy="660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1" name="图像" descr="图像"/>
          <p:cNvPicPr>
            <a:picLocks noChangeAspect="1"/>
          </p:cNvPicPr>
          <p:nvPr/>
        </p:nvPicPr>
        <p:blipFill>
          <a:blip r:embed="rId4">
            <a:extLst/>
          </a:blip>
          <a:srcRect l="24695" r="9"/>
          <a:stretch>
            <a:fillRect/>
          </a:stretch>
        </p:blipFill>
        <p:spPr>
          <a:xfrm>
            <a:off x="1177" y="0"/>
            <a:ext cx="9141646" cy="556469"/>
          </a:xfrm>
          <a:prstGeom prst="rect">
            <a:avLst/>
          </a:prstGeom>
          <a:ln w="12700">
            <a:miter lim="400000"/>
          </a:ln>
        </p:spPr>
      </p:pic>
      <p:pic>
        <p:nvPicPr>
          <p:cNvPr id="82" name="图像" descr="图像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432550" y="94059"/>
            <a:ext cx="2705100" cy="368301"/>
          </a:xfrm>
          <a:prstGeom prst="rect">
            <a:avLst/>
          </a:prstGeom>
          <a:ln w="12700">
            <a:miter lim="400000"/>
          </a:ln>
        </p:spPr>
      </p:pic>
      <p:sp>
        <p:nvSpPr>
          <p:cNvPr id="83" name="提纲"/>
          <p:cNvSpPr txBox="1"/>
          <p:nvPr/>
        </p:nvSpPr>
        <p:spPr>
          <a:xfrm>
            <a:off x="176529" y="-2461"/>
            <a:ext cx="3480050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zh-CN" altLang="en-US" dirty="0" smtClean="0"/>
              <a:t>小程序调试</a:t>
            </a:r>
            <a:endParaRPr dirty="0"/>
          </a:p>
        </p:txBody>
      </p:sp>
      <p:sp>
        <p:nvSpPr>
          <p:cNvPr id="2" name="文本框 1"/>
          <p:cNvSpPr txBox="1"/>
          <p:nvPr/>
        </p:nvSpPr>
        <p:spPr>
          <a:xfrm>
            <a:off x="3574473" y="2113808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289465" y="1389413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46049" y="936702"/>
            <a:ext cx="2080055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dirty="0" smtClean="0"/>
              <a:t>开发工具调试</a:t>
            </a:r>
            <a:endParaRPr lang="en-US" altLang="zh-CN" dirty="0" smtClean="0"/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真机调试</a:t>
            </a:r>
            <a:r>
              <a:rPr kumimoji="0" lang="en-US" altLang="zh-CN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kumimoji="0" lang="zh-CN" alt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远程调试</a:t>
            </a:r>
            <a:r>
              <a:rPr kumimoji="0" lang="en-US" altLang="zh-CN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)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5502863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53</a:t>
            </a:fld>
            <a:endParaRPr/>
          </a:p>
        </p:txBody>
      </p:sp>
      <p:pic>
        <p:nvPicPr>
          <p:cNvPr id="80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14700" y="2241550"/>
            <a:ext cx="2514600" cy="660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1" name="图像" descr="图像"/>
          <p:cNvPicPr>
            <a:picLocks noChangeAspect="1"/>
          </p:cNvPicPr>
          <p:nvPr/>
        </p:nvPicPr>
        <p:blipFill>
          <a:blip r:embed="rId4">
            <a:extLst/>
          </a:blip>
          <a:srcRect l="24695" r="9"/>
          <a:stretch>
            <a:fillRect/>
          </a:stretch>
        </p:blipFill>
        <p:spPr>
          <a:xfrm>
            <a:off x="1177" y="0"/>
            <a:ext cx="9141646" cy="556469"/>
          </a:xfrm>
          <a:prstGeom prst="rect">
            <a:avLst/>
          </a:prstGeom>
          <a:ln w="12700">
            <a:miter lim="400000"/>
          </a:ln>
        </p:spPr>
      </p:pic>
      <p:pic>
        <p:nvPicPr>
          <p:cNvPr id="82" name="图像" descr="图像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432550" y="94059"/>
            <a:ext cx="2705100" cy="368301"/>
          </a:xfrm>
          <a:prstGeom prst="rect">
            <a:avLst/>
          </a:prstGeom>
          <a:ln w="12700">
            <a:miter lim="400000"/>
          </a:ln>
        </p:spPr>
      </p:pic>
      <p:sp>
        <p:nvSpPr>
          <p:cNvPr id="83" name="提纲"/>
          <p:cNvSpPr txBox="1"/>
          <p:nvPr/>
        </p:nvSpPr>
        <p:spPr>
          <a:xfrm>
            <a:off x="176529" y="-2461"/>
            <a:ext cx="3480050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zh-CN" altLang="en-US" dirty="0" smtClean="0"/>
              <a:t>开发工具调试</a:t>
            </a:r>
            <a:endParaRPr dirty="0"/>
          </a:p>
        </p:txBody>
      </p:sp>
      <p:sp>
        <p:nvSpPr>
          <p:cNvPr id="2" name="文本框 1"/>
          <p:cNvSpPr txBox="1"/>
          <p:nvPr/>
        </p:nvSpPr>
        <p:spPr>
          <a:xfrm>
            <a:off x="3574473" y="2113808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289465" y="1389413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1793" y="556418"/>
            <a:ext cx="7740414" cy="4587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30850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54</a:t>
            </a:fld>
            <a:endParaRPr/>
          </a:p>
        </p:txBody>
      </p:sp>
      <p:pic>
        <p:nvPicPr>
          <p:cNvPr id="80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14700" y="2241550"/>
            <a:ext cx="2514600" cy="660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1" name="图像" descr="图像"/>
          <p:cNvPicPr>
            <a:picLocks noChangeAspect="1"/>
          </p:cNvPicPr>
          <p:nvPr/>
        </p:nvPicPr>
        <p:blipFill>
          <a:blip r:embed="rId4">
            <a:extLst/>
          </a:blip>
          <a:srcRect l="24695" r="9"/>
          <a:stretch>
            <a:fillRect/>
          </a:stretch>
        </p:blipFill>
        <p:spPr>
          <a:xfrm>
            <a:off x="1177" y="0"/>
            <a:ext cx="9141646" cy="556469"/>
          </a:xfrm>
          <a:prstGeom prst="rect">
            <a:avLst/>
          </a:prstGeom>
          <a:ln w="12700">
            <a:miter lim="400000"/>
          </a:ln>
        </p:spPr>
      </p:pic>
      <p:pic>
        <p:nvPicPr>
          <p:cNvPr id="82" name="图像" descr="图像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432550" y="94059"/>
            <a:ext cx="2705100" cy="368301"/>
          </a:xfrm>
          <a:prstGeom prst="rect">
            <a:avLst/>
          </a:prstGeom>
          <a:ln w="12700">
            <a:miter lim="400000"/>
          </a:ln>
        </p:spPr>
      </p:pic>
      <p:sp>
        <p:nvSpPr>
          <p:cNvPr id="83" name="提纲"/>
          <p:cNvSpPr txBox="1"/>
          <p:nvPr/>
        </p:nvSpPr>
        <p:spPr>
          <a:xfrm>
            <a:off x="176529" y="-2461"/>
            <a:ext cx="3480050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zh-CN" altLang="en-US" dirty="0" smtClean="0"/>
              <a:t>真机调试</a:t>
            </a:r>
            <a:endParaRPr dirty="0"/>
          </a:p>
        </p:txBody>
      </p:sp>
      <p:sp>
        <p:nvSpPr>
          <p:cNvPr id="2" name="文本框 1"/>
          <p:cNvSpPr txBox="1"/>
          <p:nvPr/>
        </p:nvSpPr>
        <p:spPr>
          <a:xfrm>
            <a:off x="3574473" y="2113808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289465" y="1389413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7136" y="520758"/>
            <a:ext cx="7169727" cy="4622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05739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55</a:t>
            </a:fld>
            <a:endParaRPr/>
          </a:p>
        </p:txBody>
      </p:sp>
      <p:pic>
        <p:nvPicPr>
          <p:cNvPr id="80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14700" y="2241550"/>
            <a:ext cx="2514600" cy="660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1" name="图像" descr="图像"/>
          <p:cNvPicPr>
            <a:picLocks noChangeAspect="1"/>
          </p:cNvPicPr>
          <p:nvPr/>
        </p:nvPicPr>
        <p:blipFill>
          <a:blip r:embed="rId4">
            <a:extLst/>
          </a:blip>
          <a:srcRect l="24695" r="9"/>
          <a:stretch>
            <a:fillRect/>
          </a:stretch>
        </p:blipFill>
        <p:spPr>
          <a:xfrm>
            <a:off x="1177" y="0"/>
            <a:ext cx="9141646" cy="556469"/>
          </a:xfrm>
          <a:prstGeom prst="rect">
            <a:avLst/>
          </a:prstGeom>
          <a:ln w="12700">
            <a:miter lim="400000"/>
          </a:ln>
        </p:spPr>
      </p:pic>
      <p:pic>
        <p:nvPicPr>
          <p:cNvPr id="82" name="图像" descr="图像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432550" y="94059"/>
            <a:ext cx="2705100" cy="368301"/>
          </a:xfrm>
          <a:prstGeom prst="rect">
            <a:avLst/>
          </a:prstGeom>
          <a:ln w="12700">
            <a:miter lim="400000"/>
          </a:ln>
        </p:spPr>
      </p:pic>
      <p:sp>
        <p:nvSpPr>
          <p:cNvPr id="83" name="提纲"/>
          <p:cNvSpPr txBox="1"/>
          <p:nvPr/>
        </p:nvSpPr>
        <p:spPr>
          <a:xfrm>
            <a:off x="176529" y="-2461"/>
            <a:ext cx="3480050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zh-CN" altLang="en-US" dirty="0" smtClean="0"/>
              <a:t>真机调试</a:t>
            </a:r>
            <a:endParaRPr dirty="0"/>
          </a:p>
        </p:txBody>
      </p:sp>
      <p:sp>
        <p:nvSpPr>
          <p:cNvPr id="2" name="文本框 1"/>
          <p:cNvSpPr txBox="1"/>
          <p:nvPr/>
        </p:nvSpPr>
        <p:spPr>
          <a:xfrm>
            <a:off x="3574473" y="2113808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289465" y="1389413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6529" y="614818"/>
            <a:ext cx="8811354" cy="4528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86038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56</a:t>
            </a:fld>
            <a:endParaRPr/>
          </a:p>
        </p:txBody>
      </p:sp>
      <p:pic>
        <p:nvPicPr>
          <p:cNvPr id="80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14700" y="2241550"/>
            <a:ext cx="2514600" cy="660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1" name="图像" descr="图像"/>
          <p:cNvPicPr>
            <a:picLocks noChangeAspect="1"/>
          </p:cNvPicPr>
          <p:nvPr/>
        </p:nvPicPr>
        <p:blipFill>
          <a:blip r:embed="rId4">
            <a:extLst/>
          </a:blip>
          <a:srcRect l="24695" r="9"/>
          <a:stretch>
            <a:fillRect/>
          </a:stretch>
        </p:blipFill>
        <p:spPr>
          <a:xfrm>
            <a:off x="1177" y="0"/>
            <a:ext cx="9141646" cy="556469"/>
          </a:xfrm>
          <a:prstGeom prst="rect">
            <a:avLst/>
          </a:prstGeom>
          <a:ln w="12700">
            <a:miter lim="400000"/>
          </a:ln>
        </p:spPr>
      </p:pic>
      <p:pic>
        <p:nvPicPr>
          <p:cNvPr id="82" name="图像" descr="图像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432550" y="94059"/>
            <a:ext cx="2705100" cy="368301"/>
          </a:xfrm>
          <a:prstGeom prst="rect">
            <a:avLst/>
          </a:prstGeom>
          <a:ln w="12700">
            <a:miter lim="400000"/>
          </a:ln>
        </p:spPr>
      </p:pic>
      <p:sp>
        <p:nvSpPr>
          <p:cNvPr id="83" name="提纲"/>
          <p:cNvSpPr txBox="1"/>
          <p:nvPr/>
        </p:nvSpPr>
        <p:spPr>
          <a:xfrm>
            <a:off x="176529" y="-2461"/>
            <a:ext cx="3480050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zh-CN" altLang="en-US" dirty="0" smtClean="0"/>
              <a:t>真机调试</a:t>
            </a:r>
            <a:endParaRPr dirty="0"/>
          </a:p>
        </p:txBody>
      </p:sp>
      <p:sp>
        <p:nvSpPr>
          <p:cNvPr id="2" name="文本框 1"/>
          <p:cNvSpPr txBox="1"/>
          <p:nvPr/>
        </p:nvSpPr>
        <p:spPr>
          <a:xfrm>
            <a:off x="3574473" y="2113808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289465" y="1389413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25390" y="556468"/>
            <a:ext cx="2893219" cy="4587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87172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57</a:t>
            </a:fld>
            <a:endParaRPr/>
          </a:p>
        </p:txBody>
      </p:sp>
      <p:pic>
        <p:nvPicPr>
          <p:cNvPr id="80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14700" y="2241550"/>
            <a:ext cx="2514600" cy="660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1" name="图像" descr="图像"/>
          <p:cNvPicPr>
            <a:picLocks noChangeAspect="1"/>
          </p:cNvPicPr>
          <p:nvPr/>
        </p:nvPicPr>
        <p:blipFill>
          <a:blip r:embed="rId4">
            <a:extLst/>
          </a:blip>
          <a:srcRect l="24695" r="9"/>
          <a:stretch>
            <a:fillRect/>
          </a:stretch>
        </p:blipFill>
        <p:spPr>
          <a:xfrm>
            <a:off x="1177" y="0"/>
            <a:ext cx="9141646" cy="556469"/>
          </a:xfrm>
          <a:prstGeom prst="rect">
            <a:avLst/>
          </a:prstGeom>
          <a:ln w="12700">
            <a:miter lim="400000"/>
          </a:ln>
        </p:spPr>
      </p:pic>
      <p:pic>
        <p:nvPicPr>
          <p:cNvPr id="82" name="图像" descr="图像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432550" y="94059"/>
            <a:ext cx="2705100" cy="368301"/>
          </a:xfrm>
          <a:prstGeom prst="rect">
            <a:avLst/>
          </a:prstGeom>
          <a:ln w="12700">
            <a:miter lim="400000"/>
          </a:ln>
        </p:spPr>
      </p:pic>
      <p:sp>
        <p:nvSpPr>
          <p:cNvPr id="83" name="提纲"/>
          <p:cNvSpPr txBox="1"/>
          <p:nvPr/>
        </p:nvSpPr>
        <p:spPr>
          <a:xfrm>
            <a:off x="176529" y="-2461"/>
            <a:ext cx="3480050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zh-CN" altLang="en-US" dirty="0" smtClean="0"/>
              <a:t>小程序测试</a:t>
            </a:r>
            <a:endParaRPr dirty="0"/>
          </a:p>
        </p:txBody>
      </p:sp>
      <p:sp>
        <p:nvSpPr>
          <p:cNvPr id="2" name="文本框 1"/>
          <p:cNvSpPr txBox="1"/>
          <p:nvPr/>
        </p:nvSpPr>
        <p:spPr>
          <a:xfrm>
            <a:off x="3574473" y="2113808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289465" y="1389413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79502" y="925551"/>
            <a:ext cx="4777909" cy="120032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dirty="0" smtClean="0"/>
              <a:t>开发版</a:t>
            </a:r>
            <a:endParaRPr lang="en-US" altLang="zh-CN" dirty="0" smtClean="0"/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体验版</a:t>
            </a:r>
            <a:endParaRPr kumimoji="0" lang="en-US" altLang="zh-CN" sz="18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dirty="0" smtClean="0"/>
              <a:t>线上版本</a:t>
            </a:r>
            <a:endParaRPr lang="en-US" altLang="zh-CN" dirty="0" smtClean="0"/>
          </a:p>
          <a:p>
            <a:r>
              <a:rPr lang="zh-CN" altLang="en-US" dirty="0"/>
              <a:t>开发工具上传代码</a:t>
            </a:r>
            <a:r>
              <a:rPr lang="en-US" altLang="zh-CN" dirty="0"/>
              <a:t> </a:t>
            </a:r>
            <a:r>
              <a:rPr lang="en-US" altLang="zh-CN" dirty="0">
                <a:sym typeface="Wingdings"/>
              </a:rPr>
              <a:t> </a:t>
            </a:r>
            <a:r>
              <a:rPr lang="zh-CN" altLang="en-US" dirty="0" smtClean="0">
                <a:sym typeface="Wingdings"/>
              </a:rPr>
              <a:t>设置</a:t>
            </a:r>
            <a:r>
              <a:rPr lang="zh-CN" altLang="en-US" dirty="0">
                <a:sym typeface="Wingdings"/>
              </a:rPr>
              <a:t>为</a:t>
            </a:r>
            <a:r>
              <a:rPr lang="zh-CN" altLang="en-US" dirty="0"/>
              <a:t>体验</a:t>
            </a:r>
            <a:r>
              <a:rPr lang="zh-CN" altLang="en-US" dirty="0" smtClean="0"/>
              <a:t>版</a:t>
            </a:r>
            <a:r>
              <a:rPr lang="en-US" altLang="zh-CN" dirty="0" smtClean="0"/>
              <a:t>(</a:t>
            </a:r>
            <a:r>
              <a:rPr lang="zh-CN" altLang="en-US" dirty="0" smtClean="0"/>
              <a:t>扫码体验</a:t>
            </a:r>
            <a:r>
              <a:rPr lang="en-US" altLang="zh-CN" dirty="0" smtClean="0"/>
              <a:t>)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6858341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58</a:t>
            </a:fld>
            <a:endParaRPr/>
          </a:p>
        </p:txBody>
      </p:sp>
      <p:pic>
        <p:nvPicPr>
          <p:cNvPr id="80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14700" y="2241550"/>
            <a:ext cx="2514600" cy="660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1" name="图像" descr="图像"/>
          <p:cNvPicPr>
            <a:picLocks noChangeAspect="1"/>
          </p:cNvPicPr>
          <p:nvPr/>
        </p:nvPicPr>
        <p:blipFill>
          <a:blip r:embed="rId4">
            <a:extLst/>
          </a:blip>
          <a:srcRect l="24695" r="9"/>
          <a:stretch>
            <a:fillRect/>
          </a:stretch>
        </p:blipFill>
        <p:spPr>
          <a:xfrm>
            <a:off x="1177" y="0"/>
            <a:ext cx="9141646" cy="556469"/>
          </a:xfrm>
          <a:prstGeom prst="rect">
            <a:avLst/>
          </a:prstGeom>
          <a:ln w="12700">
            <a:miter lim="400000"/>
          </a:ln>
        </p:spPr>
      </p:pic>
      <p:pic>
        <p:nvPicPr>
          <p:cNvPr id="82" name="图像" descr="图像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432550" y="94059"/>
            <a:ext cx="2705100" cy="368301"/>
          </a:xfrm>
          <a:prstGeom prst="rect">
            <a:avLst/>
          </a:prstGeom>
          <a:ln w="12700">
            <a:miter lim="400000"/>
          </a:ln>
        </p:spPr>
      </p:pic>
      <p:sp>
        <p:nvSpPr>
          <p:cNvPr id="83" name="提纲"/>
          <p:cNvSpPr txBox="1"/>
          <p:nvPr/>
        </p:nvSpPr>
        <p:spPr>
          <a:xfrm>
            <a:off x="176529" y="-2461"/>
            <a:ext cx="3480050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zh-CN" altLang="en-US" dirty="0" smtClean="0"/>
              <a:t>发布小程序</a:t>
            </a:r>
            <a:endParaRPr dirty="0"/>
          </a:p>
        </p:txBody>
      </p:sp>
      <p:sp>
        <p:nvSpPr>
          <p:cNvPr id="2" name="文本框 1"/>
          <p:cNvSpPr txBox="1"/>
          <p:nvPr/>
        </p:nvSpPr>
        <p:spPr>
          <a:xfrm>
            <a:off x="3574473" y="2113808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289465" y="1389413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46049" y="981307"/>
            <a:ext cx="7424466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dirty="0" smtClean="0"/>
              <a:t>开发工具上传代码</a:t>
            </a:r>
            <a:r>
              <a:rPr lang="en-US" altLang="zh-CN" dirty="0" smtClean="0"/>
              <a:t> (</a:t>
            </a:r>
            <a:r>
              <a:rPr lang="zh-CN" altLang="en-US" dirty="0" smtClean="0"/>
              <a:t>开发版本</a:t>
            </a:r>
            <a:r>
              <a:rPr lang="en-US" altLang="zh-CN" dirty="0" smtClean="0"/>
              <a:t>)</a:t>
            </a:r>
            <a:r>
              <a:rPr lang="en-US" altLang="zh-CN" dirty="0" smtClean="0">
                <a:sym typeface="Wingdings"/>
              </a:rPr>
              <a:t> (</a:t>
            </a:r>
            <a:r>
              <a:rPr lang="zh-CN" altLang="en-US" dirty="0" smtClean="0">
                <a:sym typeface="Wingdings"/>
              </a:rPr>
              <a:t>设置为</a:t>
            </a:r>
            <a:r>
              <a:rPr lang="zh-CN" altLang="en-US" dirty="0" smtClean="0"/>
              <a:t>体验版</a:t>
            </a:r>
            <a:r>
              <a:rPr lang="en-US" altLang="zh-CN" dirty="0" smtClean="0"/>
              <a:t>) </a:t>
            </a:r>
            <a:r>
              <a:rPr lang="en-US" altLang="zh-CN" dirty="0" smtClean="0">
                <a:sym typeface="Wingdings"/>
              </a:rPr>
              <a:t></a:t>
            </a:r>
            <a:r>
              <a:rPr lang="en-US" altLang="zh-CN" dirty="0" smtClean="0"/>
              <a:t> </a:t>
            </a:r>
            <a:r>
              <a:rPr lang="zh-CN" altLang="en-US" dirty="0" smtClean="0"/>
              <a:t>提交审核 </a:t>
            </a:r>
            <a:r>
              <a:rPr lang="zh-CN" altLang="en-US" dirty="0" smtClean="0">
                <a:sym typeface="Wingdings"/>
              </a:rPr>
              <a:t></a:t>
            </a:r>
            <a:r>
              <a:rPr lang="en-US" altLang="zh-CN" dirty="0" smtClean="0">
                <a:sym typeface="Wingdings"/>
              </a:rPr>
              <a:t> </a:t>
            </a:r>
            <a:r>
              <a:rPr lang="zh-CN" altLang="en-US" dirty="0" smtClean="0">
                <a:sym typeface="Wingdings"/>
              </a:rPr>
              <a:t>审核通过</a:t>
            </a:r>
            <a:r>
              <a:rPr lang="en-US" altLang="zh-CN" dirty="0" smtClean="0">
                <a:sym typeface="Wingdings"/>
              </a:rPr>
              <a:t> </a:t>
            </a: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dirty="0" smtClean="0">
                <a:sym typeface="Wingdings"/>
              </a:rPr>
              <a:t> </a:t>
            </a:r>
            <a:r>
              <a:rPr lang="zh-CN" altLang="en-US" dirty="0" smtClean="0">
                <a:sym typeface="Wingdings"/>
              </a:rPr>
              <a:t>提交发布</a:t>
            </a:r>
            <a:r>
              <a:rPr lang="en-US" altLang="zh-CN" dirty="0" smtClean="0">
                <a:sym typeface="Wingdings"/>
              </a:rPr>
              <a:t>(</a:t>
            </a:r>
            <a:r>
              <a:rPr lang="zh-CN" altLang="en-US" dirty="0" smtClean="0">
                <a:sym typeface="Wingdings"/>
              </a:rPr>
              <a:t>需手动</a:t>
            </a:r>
            <a:r>
              <a:rPr lang="en-US" altLang="zh-CN" dirty="0" smtClean="0">
                <a:sym typeface="Wingdings"/>
              </a:rPr>
              <a:t>)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140712" y="3356517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1953377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59</a:t>
            </a:fld>
            <a:endParaRPr/>
          </a:p>
        </p:txBody>
      </p:sp>
      <p:pic>
        <p:nvPicPr>
          <p:cNvPr id="80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14700" y="2241550"/>
            <a:ext cx="2514600" cy="660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1" name="图像" descr="图像"/>
          <p:cNvPicPr>
            <a:picLocks noChangeAspect="1"/>
          </p:cNvPicPr>
          <p:nvPr/>
        </p:nvPicPr>
        <p:blipFill>
          <a:blip r:embed="rId4">
            <a:extLst/>
          </a:blip>
          <a:srcRect l="24695" r="9"/>
          <a:stretch>
            <a:fillRect/>
          </a:stretch>
        </p:blipFill>
        <p:spPr>
          <a:xfrm>
            <a:off x="1177" y="0"/>
            <a:ext cx="9141646" cy="556469"/>
          </a:xfrm>
          <a:prstGeom prst="rect">
            <a:avLst/>
          </a:prstGeom>
          <a:ln w="12700">
            <a:miter lim="400000"/>
          </a:ln>
        </p:spPr>
      </p:pic>
      <p:pic>
        <p:nvPicPr>
          <p:cNvPr id="82" name="图像" descr="图像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432550" y="94059"/>
            <a:ext cx="2705100" cy="368301"/>
          </a:xfrm>
          <a:prstGeom prst="rect">
            <a:avLst/>
          </a:prstGeom>
          <a:ln w="12700">
            <a:miter lim="400000"/>
          </a:ln>
        </p:spPr>
      </p:pic>
      <p:sp>
        <p:nvSpPr>
          <p:cNvPr id="83" name="提纲"/>
          <p:cNvSpPr txBox="1"/>
          <p:nvPr/>
        </p:nvSpPr>
        <p:spPr>
          <a:xfrm>
            <a:off x="176529" y="-2461"/>
            <a:ext cx="3480050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zh-CN" altLang="en-US" dirty="0" smtClean="0"/>
              <a:t>发布小程序</a:t>
            </a:r>
            <a:endParaRPr dirty="0"/>
          </a:p>
        </p:txBody>
      </p:sp>
      <p:sp>
        <p:nvSpPr>
          <p:cNvPr id="2" name="文本框 1"/>
          <p:cNvSpPr txBox="1"/>
          <p:nvPr/>
        </p:nvSpPr>
        <p:spPr>
          <a:xfrm>
            <a:off x="3574473" y="2113808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289465" y="1389413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140712" y="3356517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0089" y="614818"/>
            <a:ext cx="7963821" cy="4528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16807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6</a:t>
            </a:fld>
            <a:endParaRPr/>
          </a:p>
        </p:txBody>
      </p:sp>
      <p:pic>
        <p:nvPicPr>
          <p:cNvPr id="80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14700" y="2241550"/>
            <a:ext cx="2514600" cy="660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1" name="图像" descr="图像"/>
          <p:cNvPicPr>
            <a:picLocks noChangeAspect="1"/>
          </p:cNvPicPr>
          <p:nvPr/>
        </p:nvPicPr>
        <p:blipFill>
          <a:blip r:embed="rId4">
            <a:extLst/>
          </a:blip>
          <a:srcRect l="24695" r="9"/>
          <a:stretch>
            <a:fillRect/>
          </a:stretch>
        </p:blipFill>
        <p:spPr>
          <a:xfrm>
            <a:off x="1177" y="0"/>
            <a:ext cx="9141646" cy="556469"/>
          </a:xfrm>
          <a:prstGeom prst="rect">
            <a:avLst/>
          </a:prstGeom>
          <a:ln w="12700">
            <a:miter lim="400000"/>
          </a:ln>
        </p:spPr>
      </p:pic>
      <p:pic>
        <p:nvPicPr>
          <p:cNvPr id="82" name="图像" descr="图像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432550" y="94059"/>
            <a:ext cx="2705100" cy="368301"/>
          </a:xfrm>
          <a:prstGeom prst="rect">
            <a:avLst/>
          </a:prstGeom>
          <a:ln w="12700">
            <a:miter lim="400000"/>
          </a:ln>
        </p:spPr>
      </p:pic>
      <p:sp>
        <p:nvSpPr>
          <p:cNvPr id="83" name="提纲"/>
          <p:cNvSpPr txBox="1"/>
          <p:nvPr/>
        </p:nvSpPr>
        <p:spPr>
          <a:xfrm>
            <a:off x="176529" y="-2461"/>
            <a:ext cx="3480050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zh-CN" altLang="en-US" dirty="0" smtClean="0"/>
              <a:t>底层原理架构</a:t>
            </a:r>
            <a:endParaRPr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631" y="614818"/>
            <a:ext cx="8990738" cy="4528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734641"/>
      </p:ext>
    </p:extLst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60</a:t>
            </a:fld>
            <a:endParaRPr/>
          </a:p>
        </p:txBody>
      </p:sp>
      <p:pic>
        <p:nvPicPr>
          <p:cNvPr id="80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14700" y="2241550"/>
            <a:ext cx="2514600" cy="660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1" name="图像" descr="图像"/>
          <p:cNvPicPr>
            <a:picLocks noChangeAspect="1"/>
          </p:cNvPicPr>
          <p:nvPr/>
        </p:nvPicPr>
        <p:blipFill>
          <a:blip r:embed="rId4">
            <a:extLst/>
          </a:blip>
          <a:srcRect l="24695" r="9"/>
          <a:stretch>
            <a:fillRect/>
          </a:stretch>
        </p:blipFill>
        <p:spPr>
          <a:xfrm>
            <a:off x="1177" y="0"/>
            <a:ext cx="9141646" cy="556469"/>
          </a:xfrm>
          <a:prstGeom prst="rect">
            <a:avLst/>
          </a:prstGeom>
          <a:ln w="12700">
            <a:miter lim="400000"/>
          </a:ln>
        </p:spPr>
      </p:pic>
      <p:pic>
        <p:nvPicPr>
          <p:cNvPr id="82" name="图像" descr="图像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432550" y="94059"/>
            <a:ext cx="2705100" cy="368301"/>
          </a:xfrm>
          <a:prstGeom prst="rect">
            <a:avLst/>
          </a:prstGeom>
          <a:ln w="12700">
            <a:miter lim="400000"/>
          </a:ln>
        </p:spPr>
      </p:pic>
      <p:sp>
        <p:nvSpPr>
          <p:cNvPr id="83" name="提纲"/>
          <p:cNvSpPr txBox="1"/>
          <p:nvPr/>
        </p:nvSpPr>
        <p:spPr>
          <a:xfrm>
            <a:off x="176529" y="-2461"/>
            <a:ext cx="3480050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zh-CN" altLang="en-US" dirty="0" smtClean="0"/>
              <a:t>发布小程序</a:t>
            </a:r>
            <a:endParaRPr dirty="0"/>
          </a:p>
        </p:txBody>
      </p:sp>
      <p:sp>
        <p:nvSpPr>
          <p:cNvPr id="2" name="文本框 1"/>
          <p:cNvSpPr txBox="1"/>
          <p:nvPr/>
        </p:nvSpPr>
        <p:spPr>
          <a:xfrm>
            <a:off x="3574473" y="2113808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289465" y="1389413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140712" y="3356517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0224" y="556418"/>
            <a:ext cx="7206476" cy="4587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30532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61</a:t>
            </a:fld>
            <a:endParaRPr/>
          </a:p>
        </p:txBody>
      </p:sp>
      <p:pic>
        <p:nvPicPr>
          <p:cNvPr id="87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文本框 1"/>
          <p:cNvSpPr txBox="1"/>
          <p:nvPr/>
        </p:nvSpPr>
        <p:spPr>
          <a:xfrm>
            <a:off x="3726180" y="1931670"/>
            <a:ext cx="1805940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spc="0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Q&amp;A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70C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7</a:t>
            </a:fld>
            <a:endParaRPr/>
          </a:p>
        </p:txBody>
      </p:sp>
      <p:pic>
        <p:nvPicPr>
          <p:cNvPr id="80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14700" y="2241550"/>
            <a:ext cx="2514600" cy="660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1" name="图像" descr="图像"/>
          <p:cNvPicPr>
            <a:picLocks noChangeAspect="1"/>
          </p:cNvPicPr>
          <p:nvPr/>
        </p:nvPicPr>
        <p:blipFill>
          <a:blip r:embed="rId4">
            <a:extLst/>
          </a:blip>
          <a:srcRect l="24695" r="9"/>
          <a:stretch>
            <a:fillRect/>
          </a:stretch>
        </p:blipFill>
        <p:spPr>
          <a:xfrm>
            <a:off x="1177" y="0"/>
            <a:ext cx="9141646" cy="556469"/>
          </a:xfrm>
          <a:prstGeom prst="rect">
            <a:avLst/>
          </a:prstGeom>
          <a:ln w="12700">
            <a:miter lim="400000"/>
          </a:ln>
        </p:spPr>
      </p:pic>
      <p:pic>
        <p:nvPicPr>
          <p:cNvPr id="82" name="图像" descr="图像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432550" y="94059"/>
            <a:ext cx="2705100" cy="368301"/>
          </a:xfrm>
          <a:prstGeom prst="rect">
            <a:avLst/>
          </a:prstGeom>
          <a:ln w="12700">
            <a:miter lim="400000"/>
          </a:ln>
        </p:spPr>
      </p:pic>
      <p:sp>
        <p:nvSpPr>
          <p:cNvPr id="83" name="提纲"/>
          <p:cNvSpPr txBox="1"/>
          <p:nvPr/>
        </p:nvSpPr>
        <p:spPr>
          <a:xfrm>
            <a:off x="176529" y="-2461"/>
            <a:ext cx="3480050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zh-CN" altLang="en-US" dirty="0" smtClean="0"/>
              <a:t>目录结构</a:t>
            </a:r>
            <a:endParaRPr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16554" y="614818"/>
            <a:ext cx="4876800" cy="440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2159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8</a:t>
            </a:fld>
            <a:endParaRPr/>
          </a:p>
        </p:txBody>
      </p:sp>
      <p:pic>
        <p:nvPicPr>
          <p:cNvPr id="80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14700" y="2241550"/>
            <a:ext cx="2514600" cy="660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1" name="图像" descr="图像"/>
          <p:cNvPicPr>
            <a:picLocks noChangeAspect="1"/>
          </p:cNvPicPr>
          <p:nvPr/>
        </p:nvPicPr>
        <p:blipFill>
          <a:blip r:embed="rId4">
            <a:extLst/>
          </a:blip>
          <a:srcRect l="24695" r="9"/>
          <a:stretch>
            <a:fillRect/>
          </a:stretch>
        </p:blipFill>
        <p:spPr>
          <a:xfrm>
            <a:off x="1177" y="0"/>
            <a:ext cx="9141646" cy="556469"/>
          </a:xfrm>
          <a:prstGeom prst="rect">
            <a:avLst/>
          </a:prstGeom>
          <a:ln w="12700">
            <a:miter lim="400000"/>
          </a:ln>
        </p:spPr>
      </p:pic>
      <p:pic>
        <p:nvPicPr>
          <p:cNvPr id="82" name="图像" descr="图像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432550" y="94059"/>
            <a:ext cx="2705100" cy="368301"/>
          </a:xfrm>
          <a:prstGeom prst="rect">
            <a:avLst/>
          </a:prstGeom>
          <a:ln w="12700">
            <a:miter lim="400000"/>
          </a:ln>
        </p:spPr>
      </p:pic>
      <p:sp>
        <p:nvSpPr>
          <p:cNvPr id="83" name="提纲"/>
          <p:cNvSpPr txBox="1"/>
          <p:nvPr/>
        </p:nvSpPr>
        <p:spPr>
          <a:xfrm>
            <a:off x="176529" y="-2461"/>
            <a:ext cx="3480050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zh-CN" altLang="en-US" dirty="0" smtClean="0"/>
              <a:t>配置</a:t>
            </a:r>
            <a:endParaRPr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8780" y="814039"/>
            <a:ext cx="8285357" cy="3646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8215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9</a:t>
            </a:fld>
            <a:endParaRPr/>
          </a:p>
        </p:txBody>
      </p:sp>
      <p:pic>
        <p:nvPicPr>
          <p:cNvPr id="80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14700" y="2241550"/>
            <a:ext cx="2514600" cy="660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1" name="图像" descr="图像"/>
          <p:cNvPicPr>
            <a:picLocks noChangeAspect="1"/>
          </p:cNvPicPr>
          <p:nvPr/>
        </p:nvPicPr>
        <p:blipFill>
          <a:blip r:embed="rId4">
            <a:extLst/>
          </a:blip>
          <a:srcRect l="24695" r="9"/>
          <a:stretch>
            <a:fillRect/>
          </a:stretch>
        </p:blipFill>
        <p:spPr>
          <a:xfrm>
            <a:off x="1177" y="0"/>
            <a:ext cx="9141646" cy="556469"/>
          </a:xfrm>
          <a:prstGeom prst="rect">
            <a:avLst/>
          </a:prstGeom>
          <a:ln w="12700">
            <a:miter lim="400000"/>
          </a:ln>
        </p:spPr>
      </p:pic>
      <p:pic>
        <p:nvPicPr>
          <p:cNvPr id="82" name="图像" descr="图像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432550" y="94059"/>
            <a:ext cx="2705100" cy="368301"/>
          </a:xfrm>
          <a:prstGeom prst="rect">
            <a:avLst/>
          </a:prstGeom>
          <a:ln w="12700">
            <a:miter lim="400000"/>
          </a:ln>
        </p:spPr>
      </p:pic>
      <p:sp>
        <p:nvSpPr>
          <p:cNvPr id="83" name="提纲"/>
          <p:cNvSpPr txBox="1"/>
          <p:nvPr/>
        </p:nvSpPr>
        <p:spPr>
          <a:xfrm>
            <a:off x="176529" y="-2461"/>
            <a:ext cx="3480050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zh-CN" altLang="en-US" dirty="0" smtClean="0"/>
              <a:t>逻辑层</a:t>
            </a:r>
            <a:endParaRPr dirty="0"/>
          </a:p>
        </p:txBody>
      </p:sp>
      <p:sp>
        <p:nvSpPr>
          <p:cNvPr id="2" name="文本框 1"/>
          <p:cNvSpPr txBox="1"/>
          <p:nvPr/>
        </p:nvSpPr>
        <p:spPr>
          <a:xfrm>
            <a:off x="423746" y="1115122"/>
            <a:ext cx="8118087" cy="17543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注册程序  </a:t>
            </a:r>
            <a:r>
              <a:rPr kumimoji="0" lang="en-US" altLang="zh-CN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App</a:t>
            </a: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dirty="0" smtClean="0"/>
              <a:t>注册页面 </a:t>
            </a:r>
            <a:r>
              <a:rPr lang="en-US" altLang="zh-CN" dirty="0" smtClean="0"/>
              <a:t>Page</a:t>
            </a: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dirty="0" smtClean="0"/>
              <a:t>生命周期</a:t>
            </a:r>
            <a:endParaRPr lang="en-US" altLang="zh-CN" dirty="0" smtClean="0"/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dirty="0" smtClean="0"/>
              <a:t>路由</a:t>
            </a:r>
            <a:endParaRPr lang="en-US" altLang="zh-CN" dirty="0" smtClean="0"/>
          </a:p>
          <a:p>
            <a:r>
              <a:rPr lang="zh-CN" altLang="en-US" dirty="0" smtClean="0"/>
              <a:t>事件处理</a:t>
            </a:r>
            <a:endParaRPr lang="en-US" altLang="zh-CN" dirty="0" smtClean="0"/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模块化开发 </a:t>
            </a:r>
            <a:r>
              <a:rPr kumimoji="0" lang="en-US" altLang="zh-CN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require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1143704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Default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bevel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bevel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Default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bevel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bevel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2643</TotalTime>
  <Words>1780</Words>
  <Application>Microsoft Macintosh PowerPoint</Application>
  <PresentationFormat>全屏显示(16:9)</PresentationFormat>
  <Paragraphs>332</Paragraphs>
  <Slides>61</Slides>
  <Notes>59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61</vt:i4>
      </vt:variant>
    </vt:vector>
  </HeadingPairs>
  <TitlesOfParts>
    <vt:vector size="67" baseType="lpstr">
      <vt:lpstr>Calibri</vt:lpstr>
      <vt:lpstr>Helvetica Neue</vt:lpstr>
      <vt:lpstr>Microsoft YaHei</vt:lpstr>
      <vt:lpstr>Wingdings</vt:lpstr>
      <vt:lpstr>Arial</vt:lpstr>
      <vt:lpstr>Default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cp:lastModifiedBy>Microsoft Office 用户</cp:lastModifiedBy>
  <cp:revision>365</cp:revision>
  <dcterms:modified xsi:type="dcterms:W3CDTF">2018-03-13T08:27:42Z</dcterms:modified>
</cp:coreProperties>
</file>